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6" r:id="rId11"/>
    <p:sldId id="267" r:id="rId12"/>
    <p:sldId id="269" r:id="rId13"/>
    <p:sldId id="270" r:id="rId14"/>
    <p:sldId id="271" r:id="rId15"/>
    <p:sldId id="273" r:id="rId16"/>
    <p:sldId id="274" r:id="rId17"/>
    <p:sldId id="275" r:id="rId18"/>
    <p:sldId id="276" r:id="rId19"/>
  </p:sldIdLst>
  <p:sldSz cx="9144000" cy="6858000" type="screen4x3"/>
  <p:notesSz cx="6877050" cy="100028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8541FDC-7395-4616-A619-D3B31931FB24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FE8BB2-BEDB-497E-9FDC-82351022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3357586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Проект на тему:</a:t>
            </a:r>
            <a:br>
              <a:rPr lang="ru-RU" sz="3200" dirty="0" smtClean="0"/>
            </a:br>
            <a:r>
              <a:rPr lang="ru-RU" sz="3200" dirty="0" smtClean="0"/>
              <a:t> УПРОЩЕННЫЕ ПРИЕМЫ УМНОЖЕНИЯ И ДЕЛЕНИЯ</a:t>
            </a:r>
            <a:br>
              <a:rPr lang="ru-RU" sz="3200" dirty="0" smtClean="0"/>
            </a:br>
            <a:r>
              <a:rPr lang="ru-RU" sz="3200" dirty="0" smtClean="0"/>
              <a:t>учеников 5 «Г» класса </a:t>
            </a:r>
            <a:br>
              <a:rPr lang="ru-RU" sz="3200" dirty="0" smtClean="0"/>
            </a:br>
            <a:r>
              <a:rPr lang="ru-RU" sz="3200" dirty="0" smtClean="0"/>
              <a:t>гимназии №2 г.Воронежа</a:t>
            </a:r>
            <a:br>
              <a:rPr lang="ru-RU" sz="3200" dirty="0" smtClean="0"/>
            </a:br>
            <a:r>
              <a:rPr lang="ru-RU" sz="3200" dirty="0" smtClean="0"/>
              <a:t>Федюкина Дмитрия</a:t>
            </a:r>
            <a:br>
              <a:rPr lang="ru-RU" sz="3200" dirty="0" smtClean="0"/>
            </a:br>
            <a:r>
              <a:rPr lang="ru-RU" sz="3200" dirty="0" smtClean="0"/>
              <a:t>Хомченкова Александра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Учеников  5 «Г» класса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Гимназии №2 г. Воронежа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Федюкина Дмитрия</a:t>
            </a:r>
          </a:p>
          <a:p>
            <a:r>
              <a:rPr lang="ru-RU" dirty="0" smtClean="0">
                <a:solidFill>
                  <a:schemeClr val="accent1"/>
                </a:solidFill>
              </a:rPr>
              <a:t>Хомченкова Александра</a:t>
            </a: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9. Умножение </a:t>
            </a:r>
            <a:r>
              <a:rPr lang="ru-RU" b="1" dirty="0"/>
              <a:t>на </a:t>
            </a:r>
            <a:r>
              <a:rPr lang="ru-RU" b="1" dirty="0" smtClean="0"/>
              <a:t>37 числа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если данное число</a:t>
            </a:r>
            <a:r>
              <a:rPr lang="en-US" dirty="0" smtClean="0"/>
              <a:t> </a:t>
            </a:r>
            <a:r>
              <a:rPr lang="ru-RU" dirty="0" smtClean="0"/>
              <a:t>кратно 3: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b="1" dirty="0"/>
              <a:t>27*37=(27:3)*(37*3)=9*111=999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 если </a:t>
            </a:r>
            <a:r>
              <a:rPr lang="ru-RU" dirty="0"/>
              <a:t>же данное число не кратно </a:t>
            </a:r>
            <a:r>
              <a:rPr lang="ru-RU" dirty="0" smtClean="0"/>
              <a:t>3:</a:t>
            </a:r>
          </a:p>
          <a:p>
            <a:pPr algn="ctr">
              <a:buNone/>
            </a:pPr>
            <a:r>
              <a:rPr lang="ru-RU" b="1" dirty="0" smtClean="0"/>
              <a:t>    23*37</a:t>
            </a:r>
            <a:r>
              <a:rPr lang="ru-RU" b="1" dirty="0"/>
              <a:t>=(24-1)*37=(24:3)*(37*3)-</a:t>
            </a:r>
            <a:r>
              <a:rPr lang="ru-RU" b="1" dirty="0" smtClean="0"/>
              <a:t>37=</a:t>
            </a:r>
          </a:p>
          <a:p>
            <a:pPr algn="ctr">
              <a:buNone/>
            </a:pPr>
            <a:r>
              <a:rPr lang="ru-RU" b="1" dirty="0" smtClean="0"/>
              <a:t>              = 8*111-37=851</a:t>
            </a:r>
            <a:r>
              <a:rPr lang="ru-RU" b="1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10. Возведение </a:t>
            </a:r>
            <a:r>
              <a:rPr lang="ru-RU" b="1" dirty="0"/>
              <a:t>в квадрат любого двузначного числа.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37</a:t>
            </a:r>
            <a:r>
              <a:rPr lang="ru-RU" b="1" baseline="30000" dirty="0" smtClean="0"/>
              <a:t>2</a:t>
            </a:r>
            <a:r>
              <a:rPr lang="ru-RU" b="1" dirty="0" smtClean="0"/>
              <a:t>=12*100+13</a:t>
            </a:r>
            <a:r>
              <a:rPr lang="ru-RU" b="1" baseline="30000" dirty="0" smtClean="0"/>
              <a:t>2</a:t>
            </a:r>
            <a:r>
              <a:rPr lang="ru-RU" b="1" dirty="0" smtClean="0"/>
              <a:t>=</a:t>
            </a:r>
          </a:p>
          <a:p>
            <a:pPr algn="ctr">
              <a:buNone/>
            </a:pPr>
            <a:r>
              <a:rPr lang="ru-RU" b="1" dirty="0" smtClean="0"/>
              <a:t>= 1200+169=1369</a:t>
            </a:r>
          </a:p>
          <a:p>
            <a:pPr algn="ctr">
              <a:buNone/>
            </a:pPr>
            <a:r>
              <a:rPr lang="ru-RU" b="1" dirty="0" smtClean="0"/>
              <a:t>   (37-25=12, 50-37=13)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11. Умножение </a:t>
            </a:r>
            <a:r>
              <a:rPr lang="ru-RU" b="1" dirty="0"/>
              <a:t>и деление на 5,50,500 и т. д</a:t>
            </a:r>
            <a:r>
              <a:rPr lang="ru-RU" b="1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54*5</a:t>
            </a:r>
            <a:r>
              <a:rPr lang="ru-RU" b="1" dirty="0"/>
              <a:t>=(54*10):</a:t>
            </a:r>
            <a:r>
              <a:rPr lang="ru-RU" b="1" dirty="0" smtClean="0"/>
              <a:t>2=540:2=27</a:t>
            </a:r>
          </a:p>
          <a:p>
            <a:pPr algn="ctr">
              <a:buNone/>
            </a:pPr>
            <a:r>
              <a:rPr lang="ru-RU" b="1" dirty="0" smtClean="0"/>
              <a:t>  </a:t>
            </a:r>
            <a:r>
              <a:rPr lang="ru-RU" b="1" dirty="0"/>
              <a:t>(</a:t>
            </a:r>
            <a:r>
              <a:rPr lang="ru-RU" b="1" dirty="0" smtClean="0"/>
              <a:t>54*5 </a:t>
            </a:r>
            <a:r>
              <a:rPr lang="ru-RU" b="1" dirty="0"/>
              <a:t>= (54:2)*10= 270</a:t>
            </a:r>
            <a:r>
              <a:rPr lang="ru-RU" b="1" dirty="0" smtClean="0"/>
              <a:t>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12. Умножение </a:t>
            </a:r>
            <a:r>
              <a:rPr lang="ru-RU" b="1" dirty="0"/>
              <a:t>и деление на  25,250,2500 и т. д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	248*25=248</a:t>
            </a:r>
            <a:r>
              <a:rPr lang="ru-RU" b="1" dirty="0"/>
              <a:t>: 4*100 = 6200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/>
              <a:t>	31200: 25 = 31200:100*4 = </a:t>
            </a:r>
            <a:r>
              <a:rPr lang="ru-RU" b="1" dirty="0" smtClean="0"/>
              <a:t>312*4=1248</a:t>
            </a:r>
            <a:r>
              <a:rPr lang="ru-RU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13. Умножение </a:t>
            </a:r>
            <a:r>
              <a:rPr lang="ru-RU" b="1" dirty="0"/>
              <a:t>и деление на  125,1250,12500 и т. </a:t>
            </a:r>
            <a:r>
              <a:rPr lang="ru-RU" b="1" dirty="0" err="1"/>
              <a:t>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125=1000:8</a:t>
            </a:r>
          </a:p>
          <a:p>
            <a:pPr>
              <a:buNone/>
            </a:pPr>
            <a:r>
              <a:rPr lang="ru-RU" dirty="0" smtClean="0"/>
              <a:t>		</a:t>
            </a:r>
          </a:p>
          <a:p>
            <a:pPr algn="ctr">
              <a:buNone/>
            </a:pPr>
            <a:r>
              <a:rPr lang="ru-RU" dirty="0" smtClean="0"/>
              <a:t>48*125 </a:t>
            </a:r>
            <a:r>
              <a:rPr lang="ru-RU" dirty="0"/>
              <a:t>= 48:8*1000 = </a:t>
            </a:r>
            <a:r>
              <a:rPr lang="ru-RU" dirty="0" smtClean="0"/>
              <a:t>6*1000=6000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   7000</a:t>
            </a:r>
            <a:r>
              <a:rPr lang="ru-RU" dirty="0"/>
              <a:t>: 125 = 7000:1000*8 </a:t>
            </a:r>
            <a:r>
              <a:rPr lang="ru-RU" dirty="0" smtClean="0"/>
              <a:t>=7*8= 56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14. Умножение </a:t>
            </a:r>
            <a:r>
              <a:rPr lang="ru-RU" b="1" dirty="0"/>
              <a:t>и деление на  75,750 и т. </a:t>
            </a:r>
            <a:r>
              <a:rPr lang="ru-RU" b="1" dirty="0" smtClean="0"/>
              <a:t>д.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dirty="0"/>
              <a:t>75 = 300: 4)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48</a:t>
            </a:r>
            <a:r>
              <a:rPr lang="ru-RU" dirty="0"/>
              <a:t>* 75 = 48:4*300 = </a:t>
            </a:r>
            <a:r>
              <a:rPr lang="ru-RU" dirty="0" smtClean="0"/>
              <a:t>12*300=3600</a:t>
            </a: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7200</a:t>
            </a:r>
            <a:r>
              <a:rPr lang="ru-RU" dirty="0"/>
              <a:t>: 75 = 7200: 300*4 </a:t>
            </a:r>
            <a:r>
              <a:rPr lang="ru-RU" dirty="0" smtClean="0"/>
              <a:t>= 24*4= </a:t>
            </a:r>
            <a:r>
              <a:rPr lang="ru-RU" dirty="0"/>
              <a:t>96.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15. Умножение </a:t>
            </a:r>
            <a:r>
              <a:rPr lang="ru-RU" b="1" dirty="0"/>
              <a:t>на </a:t>
            </a:r>
            <a:r>
              <a:rPr lang="ru-RU" b="1" dirty="0" smtClean="0"/>
              <a:t>15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При умножении на 15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-  </a:t>
            </a:r>
            <a:r>
              <a:rPr lang="ru-RU" dirty="0"/>
              <a:t>если число </a:t>
            </a:r>
            <a:r>
              <a:rPr lang="ru-RU" dirty="0" smtClean="0"/>
              <a:t>нечетное: </a:t>
            </a:r>
            <a:endParaRPr lang="ru-RU" dirty="0"/>
          </a:p>
          <a:p>
            <a:pPr>
              <a:buNone/>
            </a:pPr>
            <a:r>
              <a:rPr lang="ru-RU" dirty="0"/>
              <a:t>23х15=23х(10+5)=230+115=345;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если же </a:t>
            </a:r>
            <a:r>
              <a:rPr lang="ru-RU" dirty="0"/>
              <a:t>число </a:t>
            </a:r>
            <a:r>
              <a:rPr lang="ru-RU" dirty="0" smtClean="0"/>
              <a:t>четное:</a:t>
            </a:r>
            <a:endParaRPr lang="ru-RU" dirty="0"/>
          </a:p>
          <a:p>
            <a:pPr>
              <a:buNone/>
            </a:pPr>
            <a:r>
              <a:rPr lang="ru-RU" dirty="0"/>
              <a:t>18х15=(18+9)х10=27х10=270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/>
              <a:t>умножении числа на </a:t>
            </a:r>
            <a:r>
              <a:rPr lang="ru-RU" dirty="0" smtClean="0"/>
              <a:t>150:        150=15х10</a:t>
            </a:r>
            <a:r>
              <a:rPr lang="ru-RU" dirty="0"/>
              <a:t>:  </a:t>
            </a:r>
          </a:p>
          <a:p>
            <a:pPr>
              <a:buNone/>
            </a:pPr>
            <a:r>
              <a:rPr lang="ru-RU" dirty="0" smtClean="0"/>
              <a:t>24*35 </a:t>
            </a:r>
            <a:r>
              <a:rPr lang="ru-RU" dirty="0"/>
              <a:t>= 24*(30 +5) = 24*30+24:2*10 </a:t>
            </a:r>
            <a:r>
              <a:rPr lang="ru-RU" dirty="0" smtClean="0"/>
              <a:t>= =720+120=840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16.  </a:t>
            </a:r>
            <a:r>
              <a:rPr lang="ru-RU" b="1" dirty="0"/>
              <a:t>Умножение на 22, 33, …,99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15 </a:t>
            </a:r>
            <a:r>
              <a:rPr lang="ru-RU" b="1" dirty="0"/>
              <a:t>*33= 15*3*11=45*11=495.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17. Умножение </a:t>
            </a:r>
            <a:r>
              <a:rPr lang="ru-RU" b="1" dirty="0"/>
              <a:t>двузначных чисел на </a:t>
            </a:r>
            <a:r>
              <a:rPr lang="ru-RU" b="1" dirty="0" smtClean="0"/>
              <a:t>111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45*111=45</a:t>
            </a:r>
            <a:r>
              <a:rPr lang="ru-RU" dirty="0"/>
              <a:t>*(</a:t>
            </a:r>
            <a:r>
              <a:rPr lang="ru-RU" dirty="0" smtClean="0"/>
              <a:t>100+10+1)=4500+450+45=4995</a:t>
            </a:r>
          </a:p>
          <a:p>
            <a:pPr>
              <a:buNone/>
            </a:pPr>
            <a:r>
              <a:rPr lang="ru-RU" dirty="0" smtClean="0"/>
              <a:t>- При умножении двузначного </a:t>
            </a:r>
            <a:r>
              <a:rPr lang="ru-RU" dirty="0"/>
              <a:t>числа, сумма цифр которого меньше 10, </a:t>
            </a:r>
            <a:r>
              <a:rPr lang="ru-RU" dirty="0" smtClean="0"/>
              <a:t>на 111: 4+5=9.</a:t>
            </a:r>
          </a:p>
          <a:p>
            <a:pPr algn="ctr">
              <a:buNone/>
            </a:pPr>
            <a:r>
              <a:rPr lang="ru-RU" dirty="0" smtClean="0"/>
              <a:t>  45*111=4995  (4+5=9)</a:t>
            </a:r>
          </a:p>
          <a:p>
            <a:pPr>
              <a:buFontTx/>
              <a:buChar char="-"/>
            </a:pPr>
            <a:r>
              <a:rPr lang="ru-RU" dirty="0" smtClean="0"/>
              <a:t>Когда сумма цифр </a:t>
            </a:r>
            <a:r>
              <a:rPr lang="ru-RU" dirty="0"/>
              <a:t>двузначного множимого больше или равна </a:t>
            </a:r>
            <a:r>
              <a:rPr lang="ru-RU" dirty="0" smtClean="0"/>
              <a:t>10 (68, 6+8=14),</a:t>
            </a:r>
          </a:p>
          <a:p>
            <a:pPr algn="ctr">
              <a:buNone/>
            </a:pPr>
            <a:r>
              <a:rPr lang="ru-RU" dirty="0" smtClean="0"/>
              <a:t>68*111=6448+1100 = 7548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</a:t>
            </a:r>
            <a:r>
              <a:rPr lang="ru-RU" b="1" dirty="0" smtClean="0"/>
              <a:t>Способ </a:t>
            </a:r>
            <a:r>
              <a:rPr lang="ru-RU" b="1" dirty="0"/>
              <a:t>изменения </a:t>
            </a:r>
            <a:r>
              <a:rPr lang="ru-RU" b="1" dirty="0" smtClean="0"/>
              <a:t>множителей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ru-RU" b="1" dirty="0" smtClean="0"/>
              <a:t>Примеры</a:t>
            </a:r>
            <a:r>
              <a:rPr lang="ru-RU" b="1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24 * 25 = (24:4) * (25*4) = 6 * 100 = </a:t>
            </a:r>
            <a:r>
              <a:rPr lang="ru-RU" dirty="0" smtClean="0"/>
              <a:t>600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28*55 </a:t>
            </a:r>
            <a:r>
              <a:rPr lang="ru-RU" dirty="0"/>
              <a:t>= (28:2) * (55*2) = </a:t>
            </a:r>
            <a:r>
              <a:rPr lang="ru-RU" dirty="0" smtClean="0"/>
              <a:t>14*110</a:t>
            </a:r>
            <a:r>
              <a:rPr lang="en-US" dirty="0" smtClean="0"/>
              <a:t>=1540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2. </a:t>
            </a:r>
            <a:r>
              <a:rPr lang="ru-RU" b="1" dirty="0" smtClean="0"/>
              <a:t>Разложение </a:t>
            </a:r>
            <a:r>
              <a:rPr lang="ru-RU" b="1" dirty="0"/>
              <a:t>множителей на слагаемые 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60000">
              <a:buNone/>
            </a:pPr>
            <a:endParaRPr lang="ru-RU" dirty="0"/>
          </a:p>
          <a:p>
            <a:pPr algn="ctr">
              <a:buNone/>
            </a:pPr>
            <a:r>
              <a:rPr lang="en-US" b="1" dirty="0"/>
              <a:t>40*(125+50)=40*125+40*50</a:t>
            </a:r>
            <a:r>
              <a:rPr lang="en-US" b="1" dirty="0" smtClean="0"/>
              <a:t>=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=</a:t>
            </a:r>
            <a:r>
              <a:rPr lang="en-US" b="1" dirty="0" smtClean="0"/>
              <a:t>5000+2000=7000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ru-RU" b="1" dirty="0" smtClean="0"/>
              <a:t>Способ </a:t>
            </a:r>
            <a:r>
              <a:rPr lang="ru-RU" b="1" dirty="0"/>
              <a:t>дополнений для умножения чисел, близких к 10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Пример:</a:t>
            </a:r>
          </a:p>
          <a:p>
            <a:pPr>
              <a:buNone/>
            </a:pPr>
            <a:r>
              <a:rPr lang="ru-RU" dirty="0" smtClean="0"/>
              <a:t>94 </a:t>
            </a:r>
            <a:r>
              <a:rPr lang="ru-RU" dirty="0"/>
              <a:t>* 97:</a:t>
            </a:r>
            <a:br>
              <a:rPr lang="ru-RU" dirty="0"/>
            </a:br>
            <a:r>
              <a:rPr lang="ru-RU" dirty="0"/>
              <a:t> а = 100 - 94 = 6; </a:t>
            </a:r>
            <a:r>
              <a:rPr lang="ru-RU" dirty="0" err="1"/>
              <a:t>b</a:t>
            </a:r>
            <a:r>
              <a:rPr lang="ru-RU" dirty="0"/>
              <a:t> = 100-97 = </a:t>
            </a:r>
            <a:r>
              <a:rPr lang="ru-RU" dirty="0" smtClean="0"/>
              <a:t>3</a:t>
            </a:r>
            <a:endParaRPr lang="en-US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1) </a:t>
            </a:r>
            <a:r>
              <a:rPr lang="ru-RU" dirty="0" smtClean="0"/>
              <a:t>94 </a:t>
            </a:r>
            <a:r>
              <a:rPr lang="ru-RU" dirty="0"/>
              <a:t>- (100 - 97) = 97 - (100 - 94) = 91;</a:t>
            </a:r>
            <a:br>
              <a:rPr lang="ru-RU" dirty="0"/>
            </a:br>
            <a:r>
              <a:rPr lang="ru-RU" dirty="0"/>
              <a:t>2) </a:t>
            </a:r>
            <a:r>
              <a:rPr lang="ru-RU" dirty="0" smtClean="0"/>
              <a:t>3*6 </a:t>
            </a:r>
            <a:r>
              <a:rPr lang="ru-RU" dirty="0"/>
              <a:t>= 18;</a:t>
            </a:r>
            <a:br>
              <a:rPr lang="ru-RU" dirty="0"/>
            </a:br>
            <a:r>
              <a:rPr lang="ru-RU" dirty="0"/>
              <a:t>3) </a:t>
            </a:r>
            <a:r>
              <a:rPr lang="ru-RU" dirty="0" smtClean="0"/>
              <a:t>94 </a:t>
            </a:r>
            <a:r>
              <a:rPr lang="ru-RU" dirty="0"/>
              <a:t>* 97 = 91 * 100 + 18 = 9118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en-US" b="1" dirty="0" smtClean="0"/>
              <a:t>4. </a:t>
            </a:r>
            <a:r>
              <a:rPr lang="ru-RU" b="1" dirty="0" smtClean="0"/>
              <a:t>Умножение </a:t>
            </a:r>
            <a:r>
              <a:rPr lang="ru-RU" b="1" dirty="0"/>
              <a:t>чисел, близких к </a:t>
            </a:r>
            <a:r>
              <a:rPr lang="ru-RU" b="1" dirty="0" smtClean="0"/>
              <a:t>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 </a:t>
            </a:r>
            <a:r>
              <a:rPr lang="ru-RU" dirty="0" smtClean="0"/>
              <a:t>98</a:t>
            </a:r>
            <a:r>
              <a:rPr lang="ru-RU" dirty="0"/>
              <a:t>∙8=(100-2) ∙8=100∙8-2∙8=800-16=784.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154х9=154х10-154=1540-154=1386</a:t>
            </a:r>
            <a:r>
              <a:rPr lang="ru-RU" dirty="0"/>
              <a:t>. </a:t>
            </a:r>
          </a:p>
          <a:p>
            <a:pPr>
              <a:buNone/>
            </a:pPr>
            <a:r>
              <a:rPr lang="en-US" dirty="0" smtClean="0"/>
              <a:t>              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ru-RU" dirty="0" smtClean="0"/>
              <a:t>154х9</a:t>
            </a:r>
            <a:r>
              <a:rPr lang="ru-RU" dirty="0"/>
              <a:t>=(</a:t>
            </a:r>
            <a:r>
              <a:rPr lang="ru-RU" dirty="0" smtClean="0"/>
              <a:t>154</a:t>
            </a:r>
            <a:r>
              <a:rPr lang="en-US" dirty="0" smtClean="0"/>
              <a:t>-</a:t>
            </a:r>
            <a:r>
              <a:rPr lang="ru-RU" dirty="0" smtClean="0"/>
              <a:t>16)х10</a:t>
            </a:r>
            <a:r>
              <a:rPr lang="ru-RU" dirty="0"/>
              <a:t>+(</a:t>
            </a:r>
            <a:r>
              <a:rPr lang="ru-RU" dirty="0" smtClean="0"/>
              <a:t>10</a:t>
            </a:r>
            <a:r>
              <a:rPr lang="en-US" dirty="0" smtClean="0"/>
              <a:t>-</a:t>
            </a:r>
            <a:r>
              <a:rPr lang="ru-RU" dirty="0" smtClean="0"/>
              <a:t>4)=</a:t>
            </a:r>
            <a:r>
              <a:rPr lang="en-US" dirty="0" smtClean="0"/>
              <a:t>                               	  =</a:t>
            </a:r>
            <a:r>
              <a:rPr lang="ru-RU" dirty="0" smtClean="0"/>
              <a:t>138х10+6=1380+6=1386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5.</a:t>
            </a:r>
            <a:r>
              <a:rPr lang="ru-RU" b="1" dirty="0" smtClean="0"/>
              <a:t> </a:t>
            </a:r>
            <a:r>
              <a:rPr lang="ru-RU" b="1" dirty="0"/>
              <a:t>Умножение двузначных чисел, у которых сумма единиц равна </a:t>
            </a:r>
            <a:r>
              <a:rPr lang="ru-RU" b="1" dirty="0" smtClean="0"/>
              <a:t>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tt-RU" dirty="0" smtClean="0"/>
              <a:t>17 * 23=10*(2+1)*10+7*(23-10) </a:t>
            </a:r>
            <a:r>
              <a:rPr lang="en-US" dirty="0" smtClean="0"/>
              <a:t>=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=  </a:t>
            </a:r>
            <a:r>
              <a:rPr lang="tt-RU" dirty="0" smtClean="0"/>
              <a:t>10 * 30 + 7 * 13= 300 + 91= 391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6. </a:t>
            </a:r>
            <a:r>
              <a:rPr lang="tt-RU" b="1" dirty="0" smtClean="0"/>
              <a:t>Умножение </a:t>
            </a:r>
            <a:r>
              <a:rPr lang="tt-RU" b="1" dirty="0"/>
              <a:t>на число, записанное одними девятками.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t-RU" dirty="0" smtClean="0"/>
              <a:t>8 </a:t>
            </a:r>
            <a:r>
              <a:rPr lang="tt-RU" dirty="0"/>
              <a:t>* 9= 72;</a:t>
            </a:r>
            <a:endParaRPr lang="ru-RU" dirty="0"/>
          </a:p>
          <a:p>
            <a:pPr>
              <a:buNone/>
            </a:pPr>
            <a:r>
              <a:rPr lang="tt-RU" dirty="0"/>
              <a:t>46 * 99= 4554</a:t>
            </a:r>
            <a:r>
              <a:rPr lang="tt-RU" dirty="0" smtClean="0"/>
              <a:t>; (46-1=45, 9-4=5, 9-5=4)</a:t>
            </a:r>
            <a:endParaRPr lang="ru-RU" dirty="0"/>
          </a:p>
          <a:p>
            <a:pPr>
              <a:buNone/>
            </a:pPr>
            <a:r>
              <a:rPr lang="tt-RU" dirty="0" smtClean="0"/>
              <a:t>Наличие </a:t>
            </a:r>
            <a:r>
              <a:rPr lang="tt-RU" dirty="0"/>
              <a:t>такого способа усматривается </a:t>
            </a:r>
            <a:r>
              <a:rPr lang="tt-RU" dirty="0" smtClean="0"/>
              <a:t>из</a:t>
            </a:r>
            <a:endParaRPr lang="en-US" dirty="0" smtClean="0"/>
          </a:p>
          <a:p>
            <a:pPr>
              <a:buNone/>
            </a:pPr>
            <a:r>
              <a:rPr lang="tt-RU" dirty="0" smtClean="0"/>
              <a:t>следующего приёма</a:t>
            </a:r>
            <a:r>
              <a:rPr lang="en-US" dirty="0" smtClean="0"/>
              <a:t> </a:t>
            </a:r>
            <a:r>
              <a:rPr lang="tt-RU" dirty="0" smtClean="0"/>
              <a:t>решения приведённых</a:t>
            </a:r>
            <a:endParaRPr lang="en-US" dirty="0" smtClean="0"/>
          </a:p>
          <a:p>
            <a:pPr>
              <a:buNone/>
            </a:pPr>
            <a:r>
              <a:rPr lang="tt-RU" dirty="0" smtClean="0"/>
              <a:t>примеров:</a:t>
            </a:r>
            <a:endParaRPr lang="en-US" dirty="0" smtClean="0"/>
          </a:p>
          <a:p>
            <a:pPr>
              <a:buNone/>
            </a:pPr>
            <a:r>
              <a:rPr lang="tt-RU" dirty="0" smtClean="0"/>
              <a:t> </a:t>
            </a:r>
            <a:r>
              <a:rPr lang="tt-RU" dirty="0"/>
              <a:t>8 * 9= 8 * (10 – 1)= 80 – 8= 72,</a:t>
            </a:r>
            <a:endParaRPr lang="ru-RU" dirty="0"/>
          </a:p>
          <a:p>
            <a:pPr>
              <a:buNone/>
            </a:pPr>
            <a:r>
              <a:rPr lang="tt-RU" dirty="0"/>
              <a:t> 46 * 99= 46 * (100 – 1)= 4600 – </a:t>
            </a:r>
            <a:r>
              <a:rPr lang="en-US" dirty="0" smtClean="0"/>
              <a:t>46</a:t>
            </a:r>
            <a:r>
              <a:rPr lang="tt-RU" dirty="0" smtClean="0"/>
              <a:t>= </a:t>
            </a:r>
            <a:r>
              <a:rPr lang="tt-RU" dirty="0"/>
              <a:t>4554.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7. Умножение </a:t>
            </a:r>
            <a:r>
              <a:rPr lang="ru-RU" b="1" dirty="0"/>
              <a:t>двузначного числа на 101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Пример</a:t>
            </a:r>
            <a:r>
              <a:rPr lang="ru-RU" dirty="0"/>
              <a:t>: 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ru-RU" sz="4000" b="1" dirty="0" smtClean="0"/>
              <a:t>57 </a:t>
            </a:r>
            <a:r>
              <a:rPr lang="ru-RU" sz="4000" b="1" dirty="0"/>
              <a:t>* 101 = </a:t>
            </a:r>
            <a:r>
              <a:rPr lang="ru-RU" sz="4000" b="1" dirty="0" smtClean="0"/>
              <a:t>5757</a:t>
            </a:r>
            <a:endParaRPr lang="en-US" sz="4000" b="1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8. Перемножение двузначных чисел, меньших, чем 20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18х16=(18+6)х10+8х6= 240+48=288. 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sz="2000" dirty="0" smtClean="0"/>
              <a:t>Описанным способом можно умножать двузначные</a:t>
            </a:r>
            <a:r>
              <a:rPr lang="en-US" sz="2000" dirty="0" smtClean="0"/>
              <a:t> </a:t>
            </a:r>
            <a:r>
              <a:rPr lang="ru-RU" sz="2000" dirty="0" smtClean="0"/>
              <a:t>числа, меньшие 20, а также числа, в которых одинаковое</a:t>
            </a:r>
            <a:r>
              <a:rPr lang="en-US" sz="2000" dirty="0" smtClean="0"/>
              <a:t> </a:t>
            </a:r>
            <a:r>
              <a:rPr lang="ru-RU" sz="2000" dirty="0" smtClean="0"/>
              <a:t>количество десятков: 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dirty="0" smtClean="0"/>
              <a:t>23х24 =(23+4)х20+4х3=27х20+12=540+12=552.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276</TotalTime>
  <Words>425</Words>
  <Application>Microsoft Office PowerPoint</Application>
  <PresentationFormat>Экран (4:3)</PresentationFormat>
  <Paragraphs>102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Обычная</vt:lpstr>
      <vt:lpstr>  Проект на тему:  УПРОЩЕННЫЕ ПРИЕМЫ УМНОЖЕНИЯ И ДЕЛЕНИЯ учеников 5 «Г» класса  гимназии №2 г.Воронежа Федюкина Дмитрия Хомченкова Александра</vt:lpstr>
      <vt:lpstr>1. Способ изменения множителей</vt:lpstr>
      <vt:lpstr> 2. Разложение множителей на слагаемые  </vt:lpstr>
      <vt:lpstr>3. Способ дополнений для умножения чисел, близких к 10</vt:lpstr>
      <vt:lpstr> 4. Умножение чисел, близких к 100</vt:lpstr>
      <vt:lpstr>5. Умножение двузначных чисел, у которых сумма единиц равна 10</vt:lpstr>
      <vt:lpstr> 6. Умножение на число, записанное одними девятками.</vt:lpstr>
      <vt:lpstr>7. Умножение двузначного числа на 101 </vt:lpstr>
      <vt:lpstr>8. Перемножение двузначных чисел, меньших, чем 20 </vt:lpstr>
      <vt:lpstr>9. Умножение на 37 числа</vt:lpstr>
      <vt:lpstr>10. Возведение в квадрат любого двузначного числа. </vt:lpstr>
      <vt:lpstr>11. Умножение и деление на 5,50,500 и т. д. </vt:lpstr>
      <vt:lpstr> 12. Умножение и деление на  25,250,2500 и т. д.</vt:lpstr>
      <vt:lpstr>13. Умножение и деление на  125,1250,12500 и т. д</vt:lpstr>
      <vt:lpstr>14. Умножение и деление на  75,750 и т. д.</vt:lpstr>
      <vt:lpstr>15. Умножение на 15</vt:lpstr>
      <vt:lpstr>16.  Умножение на 22, 33, …,99</vt:lpstr>
      <vt:lpstr> 17. Умножение двузначных чисел на 111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на тему:  УПРОЩЕННЫЕ ПРИЕМЫ УМНОЖЕНИЯ И ДЕЛЕНИЯ</dc:title>
  <dc:creator>Poul</dc:creator>
  <cp:lastModifiedBy>Admin</cp:lastModifiedBy>
  <cp:revision>49</cp:revision>
  <dcterms:created xsi:type="dcterms:W3CDTF">2016-02-14T16:10:24Z</dcterms:created>
  <dcterms:modified xsi:type="dcterms:W3CDTF">2016-03-05T05:55:18Z</dcterms:modified>
</cp:coreProperties>
</file>