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38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2BC6-6571-4136-A5D8-07290AEEE415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F50A-6ECB-4EEE-BA2F-53EBC953C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1429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2BC6-6571-4136-A5D8-07290AEEE415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F50A-6ECB-4EEE-BA2F-53EBC953C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5644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2BC6-6571-4136-A5D8-07290AEEE415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F50A-6ECB-4EEE-BA2F-53EBC953CE32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478749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2BC6-6571-4136-A5D8-07290AEEE415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F50A-6ECB-4EEE-BA2F-53EBC953C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4793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2BC6-6571-4136-A5D8-07290AEEE415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F50A-6ECB-4EEE-BA2F-53EBC953CE32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79855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2BC6-6571-4136-A5D8-07290AEEE415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F50A-6ECB-4EEE-BA2F-53EBC953C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31505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2BC6-6571-4136-A5D8-07290AEEE415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F50A-6ECB-4EEE-BA2F-53EBC953C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5951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2BC6-6571-4136-A5D8-07290AEEE415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F50A-6ECB-4EEE-BA2F-53EBC953C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851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2BC6-6571-4136-A5D8-07290AEEE415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F50A-6ECB-4EEE-BA2F-53EBC953C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0108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2BC6-6571-4136-A5D8-07290AEEE415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F50A-6ECB-4EEE-BA2F-53EBC953C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2068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2BC6-6571-4136-A5D8-07290AEEE415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F50A-6ECB-4EEE-BA2F-53EBC953C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9588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2BC6-6571-4136-A5D8-07290AEEE415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F50A-6ECB-4EEE-BA2F-53EBC953C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5849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2BC6-6571-4136-A5D8-07290AEEE415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F50A-6ECB-4EEE-BA2F-53EBC953C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8432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2BC6-6571-4136-A5D8-07290AEEE415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F50A-6ECB-4EEE-BA2F-53EBC953C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286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2BC6-6571-4136-A5D8-07290AEEE415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F50A-6ECB-4EEE-BA2F-53EBC953C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085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2BC6-6571-4136-A5D8-07290AEEE415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F50A-6ECB-4EEE-BA2F-53EBC953C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832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32BC6-6571-4136-A5D8-07290AEEE415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D5BF50A-6ECB-4EEE-BA2F-53EBC953C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469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0863" y="2417020"/>
            <a:ext cx="92544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i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ahoma" panose="020B0604030504040204" pitchFamily="34" charset="0"/>
              </a:rPr>
              <a:t>Осевая и центральная симметрия</a:t>
            </a:r>
            <a:endParaRPr lang="ru-RU" sz="4000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73978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7334" y="775063"/>
            <a:ext cx="3854528" cy="4586455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Monotype Corsiva" panose="03010101010201010101" pitchFamily="66" charset="0"/>
              </a:rPr>
              <a:t>Две точки </a:t>
            </a:r>
            <a:r>
              <a:rPr lang="ru-RU" sz="2400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А</a:t>
            </a:r>
            <a:r>
              <a:rPr lang="ru-RU" sz="2400" dirty="0">
                <a:solidFill>
                  <a:srgbClr val="FF0000"/>
                </a:solidFill>
                <a:latin typeface="Monotype Corsiva" panose="03010101010201010101" pitchFamily="66" charset="0"/>
              </a:rPr>
              <a:t>1</a:t>
            </a:r>
            <a:r>
              <a:rPr lang="ru-RU" sz="2400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 и А2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Monotype Corsiva" panose="03010101010201010101" pitchFamily="66" charset="0"/>
              </a:rPr>
              <a:t>называются </a:t>
            </a:r>
            <a:r>
              <a:rPr lang="ru-RU" sz="2400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симметричными относительно прямой </a:t>
            </a:r>
            <a:r>
              <a:rPr lang="ru-RU" sz="2400" i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а</a:t>
            </a:r>
            <a:r>
              <a:rPr lang="ru-RU" sz="2400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,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Monotype Corsiva" panose="03010101010201010101" pitchFamily="66" charset="0"/>
              </a:rPr>
              <a:t>если эта прямая проходит через середину отрезка А1А2 и перпендикулярна к нему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Monotype Corsiva" panose="03010101010201010101" pitchFamily="66" charset="0"/>
            </a:endParaRPr>
          </a:p>
        </p:txBody>
      </p:sp>
      <p:pic>
        <p:nvPicPr>
          <p:cNvPr id="1026" name="Picture 2" descr="http://ru.convdocs.org/pars_docs/refs/10/9259/9259_html_m38c15e05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0563" y="1710342"/>
            <a:ext cx="3704762" cy="2715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133286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7334" y="818607"/>
            <a:ext cx="3854528" cy="4542912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Monotype Corsiva" panose="03010101010201010101" pitchFamily="66" charset="0"/>
              </a:rPr>
              <a:t>Каждая точка прямой </a:t>
            </a:r>
            <a:r>
              <a:rPr lang="en-US" sz="3200" b="1" i="1" dirty="0">
                <a:solidFill>
                  <a:schemeClr val="accent1">
                    <a:lumMod val="50000"/>
                  </a:schemeClr>
                </a:solidFill>
                <a:latin typeface="Monotype Corsiva" panose="03010101010201010101" pitchFamily="66" charset="0"/>
              </a:rPr>
              <a:t>b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Monotype Corsiva" panose="03010101010201010101" pitchFamily="66" charset="0"/>
              </a:rPr>
              <a:t>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Monotype Corsiva" panose="03010101010201010101" pitchFamily="66" charset="0"/>
              </a:rPr>
              <a:t>симметрична сама себе</a:t>
            </a:r>
            <a:endParaRPr lang="ru-RU" sz="3200" dirty="0">
              <a:solidFill>
                <a:schemeClr val="accent1">
                  <a:lumMod val="50000"/>
                </a:schemeClr>
              </a:solidFill>
              <a:latin typeface="Monotype Corsiva" panose="03010101010201010101" pitchFamily="66" charset="0"/>
            </a:endParaRPr>
          </a:p>
        </p:txBody>
      </p:sp>
      <p:sp>
        <p:nvSpPr>
          <p:cNvPr id="10" name="Объект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2" name="Прямая соединительная линия 11"/>
          <p:cNvCxnSpPr>
            <a:endCxn id="25" idx="2"/>
          </p:cNvCxnSpPr>
          <p:nvPr/>
        </p:nvCxnSpPr>
        <p:spPr>
          <a:xfrm flipH="1">
            <a:off x="5596891" y="2207480"/>
            <a:ext cx="3272840" cy="1614527"/>
          </a:xfrm>
          <a:prstGeom prst="line">
            <a:avLst/>
          </a:prstGeom>
          <a:ln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6326909" y="2586182"/>
            <a:ext cx="1402789" cy="1355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7480663" y="2220686"/>
            <a:ext cx="979053" cy="8693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 rot="10800000" flipV="1">
            <a:off x="5347857" y="3545008"/>
            <a:ext cx="4980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b</a:t>
            </a:r>
            <a:endParaRPr lang="ru-RU" sz="1200" i="1" dirty="0"/>
          </a:p>
        </p:txBody>
      </p:sp>
      <p:sp>
        <p:nvSpPr>
          <p:cNvPr id="30" name="TextBox 29"/>
          <p:cNvSpPr txBox="1"/>
          <p:nvPr/>
        </p:nvSpPr>
        <p:spPr>
          <a:xfrm>
            <a:off x="7729697" y="3942091"/>
            <a:ext cx="4809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/>
              <a:t>м</a:t>
            </a:r>
            <a:r>
              <a:rPr lang="ru-RU" sz="800" dirty="0" smtClean="0"/>
              <a:t>1</a:t>
            </a:r>
            <a:endParaRPr lang="ru-RU" sz="800" dirty="0"/>
          </a:p>
        </p:txBody>
      </p:sp>
      <p:sp>
        <p:nvSpPr>
          <p:cNvPr id="31" name="TextBox 30"/>
          <p:cNvSpPr txBox="1"/>
          <p:nvPr/>
        </p:nvSpPr>
        <p:spPr>
          <a:xfrm>
            <a:off x="6105236" y="2327564"/>
            <a:ext cx="4739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/>
              <a:t>м</a:t>
            </a:r>
            <a:endParaRPr lang="ru-RU" sz="1200" i="1" dirty="0"/>
          </a:p>
        </p:txBody>
      </p:sp>
      <p:sp>
        <p:nvSpPr>
          <p:cNvPr id="34" name="TextBox 33"/>
          <p:cNvSpPr txBox="1"/>
          <p:nvPr/>
        </p:nvSpPr>
        <p:spPr>
          <a:xfrm>
            <a:off x="7287491" y="1974826"/>
            <a:ext cx="47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N</a:t>
            </a:r>
            <a:endParaRPr lang="ru-RU" sz="1200" i="1" dirty="0"/>
          </a:p>
        </p:txBody>
      </p:sp>
      <p:sp>
        <p:nvSpPr>
          <p:cNvPr id="38" name="TextBox 37"/>
          <p:cNvSpPr txBox="1"/>
          <p:nvPr/>
        </p:nvSpPr>
        <p:spPr>
          <a:xfrm rot="11030690" flipH="1" flipV="1">
            <a:off x="8340265" y="3118326"/>
            <a:ext cx="464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N</a:t>
            </a:r>
            <a:r>
              <a:rPr lang="en-US" sz="800" dirty="0" smtClean="0"/>
              <a:t>1</a:t>
            </a:r>
            <a:endParaRPr lang="ru-RU" sz="800" dirty="0"/>
          </a:p>
        </p:txBody>
      </p:sp>
    </p:spTree>
    <p:extLst>
      <p:ext uri="{BB962C8B-B14F-4D97-AF65-F5344CB8AC3E}">
        <p14:creationId xmlns:p14="http://schemas.microsoft.com/office/powerpoint/2010/main" val="75367981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461819"/>
            <a:ext cx="8596668" cy="1099126"/>
          </a:xfrm>
        </p:spPr>
        <p:txBody>
          <a:bodyPr>
            <a:normAutofit/>
          </a:bodyPr>
          <a:lstStyle/>
          <a:p>
            <a:pPr algn="ctr"/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latin typeface="Monotype Corsiva" panose="03010101010201010101" pitchFamily="66" charset="0"/>
              </a:rPr>
              <a:t>Что такое симметрия?  </a:t>
            </a:r>
            <a:b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latin typeface="Monotype Corsiva" panose="03010101010201010101" pitchFamily="66" charset="0"/>
              </a:rPr>
            </a:b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latin typeface="Monotype Corsiva" panose="03010101010201010101" pitchFamily="66" charset="0"/>
              </a:rPr>
              <a:t>Какие точки называют симметричными?</a:t>
            </a:r>
            <a:endParaRPr lang="ru-RU" sz="2400" b="1" i="1" dirty="0">
              <a:solidFill>
                <a:schemeClr val="accent2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677335" y="1838036"/>
            <a:ext cx="8596668" cy="3549812"/>
          </a:xfrm>
        </p:spPr>
        <p:txBody>
          <a:bodyPr>
            <a:normAutofit/>
          </a:bodyPr>
          <a:lstStyle/>
          <a:p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Симметрия –</a:t>
            </a:r>
            <a:r>
              <a:rPr lang="ru-RU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соразмерность, одинаковость  в расположении частей чего-нибудь по противоположным сторонам от точки, прямой или плоскости.    </a:t>
            </a:r>
          </a:p>
          <a:p>
            <a:endParaRPr lang="ru-RU" sz="16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Две точки называются симметричными</a:t>
            </a:r>
            <a:r>
              <a:rPr lang="ru-RU" sz="1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относительно прямой  </a:t>
            </a:r>
            <a:r>
              <a:rPr lang="ru-RU" sz="1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1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если эта прямая проходит через середину отрезка АА и перпендикулярна к нему. Каждая точка прямой  </a:t>
            </a:r>
            <a:r>
              <a:rPr lang="ru-RU" sz="1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1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считается симметричной самой себе.</a:t>
            </a:r>
            <a:endParaRPr lang="ru-RU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76614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58186" y="325643"/>
            <a:ext cx="48702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Monotype Corsiva" panose="03010101010201010101" pitchFamily="66" charset="0"/>
              </a:rPr>
              <a:t>Фигуры обладающие осевой симметрией</a:t>
            </a:r>
          </a:p>
        </p:txBody>
      </p:sp>
      <p:pic>
        <p:nvPicPr>
          <p:cNvPr id="2050" name="Picture 2" descr="http://www.vsedlyainformatikov.net/_ph/19/2/62132110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5673" y="1487056"/>
            <a:ext cx="6022109" cy="3805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005546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5320145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Monotype Corsiva" panose="03010101010201010101" pitchFamily="66" charset="0"/>
              </a:rPr>
              <a:t>Фигура называется </a:t>
            </a:r>
            <a:r>
              <a:rPr lang="ru-RU" sz="2400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симметричной относительно точки </a:t>
            </a:r>
            <a:r>
              <a:rPr lang="ru-RU" sz="2400" b="1" i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О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Monotype Corsiva" panose="03010101010201010101" pitchFamily="66" charset="0"/>
              </a:rPr>
              <a:t>, если для каждой точки фигуры симметричная ей точка относительно точки О также принадлежит этой фигуре                                            </a:t>
            </a:r>
            <a:r>
              <a:rPr lang="ru-RU" sz="2400" dirty="0" smtClean="0">
                <a:latin typeface="Monotype Corsiva" panose="03010101010201010101" pitchFamily="66" charset="0"/>
              </a:rPr>
              <a:t/>
            </a:r>
            <a:br>
              <a:rPr lang="ru-RU" sz="2400" dirty="0" smtClean="0">
                <a:latin typeface="Monotype Corsiva" panose="03010101010201010101" pitchFamily="66" charset="0"/>
              </a:rPr>
            </a:br>
            <a:r>
              <a:rPr lang="ru-RU" sz="2400" dirty="0">
                <a:latin typeface="Monotype Corsiva" panose="03010101010201010101" pitchFamily="66" charset="0"/>
              </a:rPr>
              <a:t/>
            </a:r>
            <a:br>
              <a:rPr lang="ru-RU" sz="2400" dirty="0">
                <a:latin typeface="Monotype Corsiva" panose="03010101010201010101" pitchFamily="66" charset="0"/>
              </a:rPr>
            </a:br>
            <a:r>
              <a:rPr lang="ru-RU" sz="2400" dirty="0" smtClean="0">
                <a:latin typeface="Monotype Corsiva" panose="03010101010201010101" pitchFamily="66" charset="0"/>
              </a:rPr>
              <a:t/>
            </a:r>
            <a:br>
              <a:rPr lang="ru-RU" sz="2400" dirty="0" smtClean="0">
                <a:latin typeface="Monotype Corsiva" panose="03010101010201010101" pitchFamily="66" charset="0"/>
              </a:rPr>
            </a:b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Monotype Corsiva" panose="03010101010201010101" pitchFamily="66" charset="0"/>
              </a:rPr>
              <a:t>точка </a:t>
            </a: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  <a:latin typeface="Monotype Corsiva" panose="03010101010201010101" pitchFamily="66" charset="0"/>
              </a:rPr>
              <a:t>О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Monotype Corsiva" panose="03010101010201010101" pitchFamily="66" charset="0"/>
              </a:rPr>
              <a:t> – </a:t>
            </a:r>
            <a:r>
              <a:rPr lang="ru-RU" sz="2400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центр симметричной фигуры </a:t>
            </a:r>
            <a:r>
              <a:rPr lang="ru-RU" sz="2400" dirty="0" smtClean="0">
                <a:latin typeface="Monotype Corsiva" panose="03010101010201010101" pitchFamily="66" charset="0"/>
              </a:rPr>
              <a:t/>
            </a:r>
            <a:br>
              <a:rPr lang="ru-RU" sz="2400" dirty="0" smtClean="0">
                <a:latin typeface="Monotype Corsiva" panose="03010101010201010101" pitchFamily="66" charset="0"/>
              </a:rPr>
            </a:b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Monotype Corsiva" panose="03010101010201010101" pitchFamily="66" charset="0"/>
              </a:rPr>
              <a:t/>
            </a:r>
            <a:br>
              <a:rPr lang="ru-RU" sz="2400" dirty="0">
                <a:solidFill>
                  <a:schemeClr val="accent1">
                    <a:lumMod val="50000"/>
                  </a:schemeClr>
                </a:solidFill>
                <a:latin typeface="Monotype Corsiva" panose="03010101010201010101" pitchFamily="66" charset="0"/>
              </a:rPr>
            </a:b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Monotype Corsiva" panose="03010101010201010101" pitchFamily="66" charset="0"/>
              </a:rPr>
              <a:t>фигура обладает центральной симметрией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39166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96389" y="362588"/>
            <a:ext cx="66062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Monotype Corsiva" panose="03010101010201010101" pitchFamily="66" charset="0"/>
              </a:rPr>
              <a:t>П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Monotype Corsiva" panose="03010101010201010101" pitchFamily="66" charset="0"/>
              </a:rPr>
              <a:t>римеры фигур обладающих центральной симметрией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Monotype Corsiva" panose="03010101010201010101" pitchFamily="66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1018" y="1163782"/>
            <a:ext cx="5735782" cy="5043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017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47147" y="1646443"/>
            <a:ext cx="4086525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dirty="0">
                <a:solidFill>
                  <a:schemeClr val="accent1">
                    <a:lumMod val="50000"/>
                  </a:schemeClr>
                </a:solidFill>
                <a:latin typeface="Monotype Corsiva" panose="03010101010201010101" pitchFamily="66" charset="0"/>
              </a:rPr>
              <a:t>С</a:t>
            </a:r>
            <a:r>
              <a:rPr lang="ru-RU" sz="6600" dirty="0" smtClean="0">
                <a:solidFill>
                  <a:schemeClr val="accent1">
                    <a:lumMod val="50000"/>
                  </a:schemeClr>
                </a:solidFill>
                <a:latin typeface="Monotype Corsiva" panose="03010101010201010101" pitchFamily="66" charset="0"/>
              </a:rPr>
              <a:t>пасибо за внимание!!!</a:t>
            </a:r>
            <a:endParaRPr lang="ru-RU" sz="6600" dirty="0">
              <a:solidFill>
                <a:schemeClr val="accent1">
                  <a:lumMod val="50000"/>
                </a:schemeClr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25948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166</TotalTime>
  <Words>128</Words>
  <Application>Microsoft Office PowerPoint</Application>
  <PresentationFormat>Широкоэкранный</PresentationFormat>
  <Paragraphs>17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Monotype Corsiva</vt:lpstr>
      <vt:lpstr>Tahoma</vt:lpstr>
      <vt:lpstr>Times New Roman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Что такое симметрия?   Какие точки называют симметричными?</vt:lpstr>
      <vt:lpstr>Презентация PowerPoint</vt:lpstr>
      <vt:lpstr>Фигура называется симметричной относительно точки О, если для каждой точки фигуры симметричная ей точка относительно точки О также принадлежит этой фигуре                                               точка О – центр симметричной фигуры   фигура обладает центральной симметрией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 Данилейченко</dc:creator>
  <cp:lastModifiedBy>Сергей Данилейченко</cp:lastModifiedBy>
  <cp:revision>16</cp:revision>
  <dcterms:created xsi:type="dcterms:W3CDTF">2015-10-21T15:44:59Z</dcterms:created>
  <dcterms:modified xsi:type="dcterms:W3CDTF">2015-10-21T18:31:05Z</dcterms:modified>
</cp:coreProperties>
</file>