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68" r:id="rId3"/>
    <p:sldId id="266" r:id="rId4"/>
    <p:sldId id="263" r:id="rId5"/>
    <p:sldId id="264" r:id="rId6"/>
    <p:sldId id="265" r:id="rId7"/>
    <p:sldId id="270" r:id="rId8"/>
    <p:sldId id="269" r:id="rId9"/>
    <p:sldId id="271" r:id="rId10"/>
    <p:sldId id="272" r:id="rId11"/>
    <p:sldId id="273" r:id="rId12"/>
    <p:sldId id="274" r:id="rId13"/>
    <p:sldId id="275" r:id="rId14"/>
    <p:sldId id="276" r:id="rId15"/>
    <p:sldId id="28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72D786-DE9D-48E4-B155-F41B5521E9E3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0660DA-5A63-4210-AD7E-708F6225F0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45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27CE77-223F-482B-8D98-09C124995F0B}" type="slidenum">
              <a:rPr lang="ru-RU"/>
              <a:pPr/>
              <a:t>13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633008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Щёлкните левой клавишей мыши по:</a:t>
            </a:r>
          </a:p>
          <a:p>
            <a:r>
              <a:rPr lang="ru-RU" smtClean="0"/>
              <a:t>цифре 1 – выйдут фигуры, имеющие центры симметрии,</a:t>
            </a:r>
          </a:p>
          <a:p>
            <a:r>
              <a:rPr lang="ru-RU" smtClean="0"/>
              <a:t>цифре 2 – выйдут фигуры, имеющие оси симметрии,</a:t>
            </a:r>
          </a:p>
          <a:p>
            <a:r>
              <a:rPr lang="ru-RU" smtClean="0"/>
              <a:t>цифре 3 – выйдут фигуры, имеющие и центры и оси симметрии.</a:t>
            </a:r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2321DA-BDDA-49A6-9D0B-9AEEA95FC9A9}" type="slidenum">
              <a:rPr lang="ru-RU" smtClean="0"/>
              <a:pPr/>
              <a:t>15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802518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1793-C687-4B4A-924B-72860FED9CEF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6B2F-7415-4D46-8CA0-4A68B69FF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1793-C687-4B4A-924B-72860FED9CEF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6B2F-7415-4D46-8CA0-4A68B69FF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1793-C687-4B4A-924B-72860FED9CEF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6B2F-7415-4D46-8CA0-4A68B69FF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150938" y="214313"/>
            <a:ext cx="7804150" cy="591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FD28F-B3C0-4730-917B-5A7C77BDF1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1793-C687-4B4A-924B-72860FED9CEF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6B2F-7415-4D46-8CA0-4A68B69FF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1793-C687-4B4A-924B-72860FED9CEF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6B2F-7415-4D46-8CA0-4A68B69FF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1793-C687-4B4A-924B-72860FED9CEF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6B2F-7415-4D46-8CA0-4A68B69FF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1793-C687-4B4A-924B-72860FED9CEF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6B2F-7415-4D46-8CA0-4A68B69FF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1793-C687-4B4A-924B-72860FED9CEF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6B2F-7415-4D46-8CA0-4A68B69FF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1793-C687-4B4A-924B-72860FED9CEF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6B2F-7415-4D46-8CA0-4A68B69FF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1793-C687-4B4A-924B-72860FED9CEF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6B2F-7415-4D46-8CA0-4A68B69FF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1793-C687-4B4A-924B-72860FED9CEF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6B2F-7415-4D46-8CA0-4A68B69FF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81793-C687-4B4A-924B-72860FED9CEF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86B2F-7415-4D46-8CA0-4A68B69FF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 descr="Пергамент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611188" y="692150"/>
            <a:ext cx="5353050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4000" b="1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Bookman Old Style"/>
            </a:endParaRPr>
          </a:p>
        </p:txBody>
      </p:sp>
      <p:sp>
        <p:nvSpPr>
          <p:cNvPr id="2053" name="WordArt 5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1042988" y="3068638"/>
            <a:ext cx="6697662" cy="657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400" b="1" i="1" kern="1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Bookman Old Style"/>
              </a:rPr>
              <a:t>"Осевая и центральная </a:t>
            </a:r>
          </a:p>
        </p:txBody>
      </p:sp>
      <p:sp>
        <p:nvSpPr>
          <p:cNvPr id="2054" name="WordArt 6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4211638" y="4437063"/>
            <a:ext cx="40290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400" b="1" i="1" kern="1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Bookman Old Style"/>
              </a:rPr>
              <a:t>симметрии"</a:t>
            </a: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1692275" y="4076700"/>
            <a:ext cx="1081088" cy="1800225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996600">
                  <a:alpha val="71999"/>
                </a:srgbClr>
              </a:gs>
              <a:gs pos="100000">
                <a:srgbClr val="800000"/>
              </a:gs>
            </a:gsLst>
            <a:path path="rect">
              <a:fillToRect l="100000" b="10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539750" y="4724400"/>
            <a:ext cx="1223963" cy="1368425"/>
          </a:xfrm>
          <a:prstGeom prst="can">
            <a:avLst>
              <a:gd name="adj" fmla="val 27951"/>
            </a:avLst>
          </a:prstGeom>
          <a:gradFill rotWithShape="1">
            <a:gsLst>
              <a:gs pos="0">
                <a:srgbClr val="008000">
                  <a:alpha val="62000"/>
                </a:srgbClr>
              </a:gs>
              <a:gs pos="100000">
                <a:srgbClr val="003B00"/>
              </a:gs>
            </a:gsLst>
            <a:path path="rect">
              <a:fillToRect l="100000" b="100000"/>
            </a:path>
          </a:gra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1979613" y="5013325"/>
            <a:ext cx="1944687" cy="10795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FF66CC"/>
              </a:gs>
              <a:gs pos="100000">
                <a:srgbClr val="800000"/>
              </a:gs>
            </a:gsLst>
            <a:path path="rect">
              <a:fillToRect l="100000" b="10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66CC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ru-RU">
              <a:solidFill>
                <a:srgbClr val="FF66CC"/>
              </a:solidFill>
              <a:latin typeface="Bookman Old Style" pitchFamily="18" charset="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7258050" y="1433513"/>
            <a:ext cx="1203325" cy="1122362"/>
            <a:chOff x="360" y="1002"/>
            <a:chExt cx="2128" cy="2184"/>
          </a:xfrm>
        </p:grpSpPr>
        <p:sp>
          <p:nvSpPr>
            <p:cNvPr id="2068" name="Freeform 18"/>
            <p:cNvSpPr>
              <a:spLocks/>
            </p:cNvSpPr>
            <p:nvPr/>
          </p:nvSpPr>
          <p:spPr bwMode="auto">
            <a:xfrm>
              <a:off x="360" y="1002"/>
              <a:ext cx="2128" cy="2184"/>
            </a:xfrm>
            <a:custGeom>
              <a:avLst/>
              <a:gdLst>
                <a:gd name="T0" fmla="*/ 1174 w 2128"/>
                <a:gd name="T1" fmla="*/ 2177 h 2184"/>
                <a:gd name="T2" fmla="*/ 1381 w 2128"/>
                <a:gd name="T3" fmla="*/ 2135 h 2184"/>
                <a:gd name="T4" fmla="*/ 1570 w 2128"/>
                <a:gd name="T5" fmla="*/ 2052 h 2184"/>
                <a:gd name="T6" fmla="*/ 1742 w 2128"/>
                <a:gd name="T7" fmla="*/ 1936 h 2184"/>
                <a:gd name="T8" fmla="*/ 1887 w 2128"/>
                <a:gd name="T9" fmla="*/ 1788 h 2184"/>
                <a:gd name="T10" fmla="*/ 2000 w 2128"/>
                <a:gd name="T11" fmla="*/ 1610 h 2184"/>
                <a:gd name="T12" fmla="*/ 2081 w 2128"/>
                <a:gd name="T13" fmla="*/ 1417 h 2184"/>
                <a:gd name="T14" fmla="*/ 2122 w 2128"/>
                <a:gd name="T15" fmla="*/ 1205 h 2184"/>
                <a:gd name="T16" fmla="*/ 2122 w 2128"/>
                <a:gd name="T17" fmla="*/ 979 h 2184"/>
                <a:gd name="T18" fmla="*/ 2081 w 2128"/>
                <a:gd name="T19" fmla="*/ 767 h 2184"/>
                <a:gd name="T20" fmla="*/ 2000 w 2128"/>
                <a:gd name="T21" fmla="*/ 573 h 2184"/>
                <a:gd name="T22" fmla="*/ 1887 w 2128"/>
                <a:gd name="T23" fmla="*/ 396 h 2184"/>
                <a:gd name="T24" fmla="*/ 1742 w 2128"/>
                <a:gd name="T25" fmla="*/ 248 h 2184"/>
                <a:gd name="T26" fmla="*/ 1570 w 2128"/>
                <a:gd name="T27" fmla="*/ 132 h 2184"/>
                <a:gd name="T28" fmla="*/ 1381 w 2128"/>
                <a:gd name="T29" fmla="*/ 48 h 2184"/>
                <a:gd name="T30" fmla="*/ 1174 w 2128"/>
                <a:gd name="T31" fmla="*/ 7 h 2184"/>
                <a:gd name="T32" fmla="*/ 954 w 2128"/>
                <a:gd name="T33" fmla="*/ 7 h 2184"/>
                <a:gd name="T34" fmla="*/ 747 w 2128"/>
                <a:gd name="T35" fmla="*/ 48 h 2184"/>
                <a:gd name="T36" fmla="*/ 559 w 2128"/>
                <a:gd name="T37" fmla="*/ 132 h 2184"/>
                <a:gd name="T38" fmla="*/ 386 w 2128"/>
                <a:gd name="T39" fmla="*/ 248 h 2184"/>
                <a:gd name="T40" fmla="*/ 242 w 2128"/>
                <a:gd name="T41" fmla="*/ 396 h 2184"/>
                <a:gd name="T42" fmla="*/ 129 w 2128"/>
                <a:gd name="T43" fmla="*/ 573 h 2184"/>
                <a:gd name="T44" fmla="*/ 47 w 2128"/>
                <a:gd name="T45" fmla="*/ 767 h 2184"/>
                <a:gd name="T46" fmla="*/ 6 w 2128"/>
                <a:gd name="T47" fmla="*/ 979 h 2184"/>
                <a:gd name="T48" fmla="*/ 6 w 2128"/>
                <a:gd name="T49" fmla="*/ 1205 h 2184"/>
                <a:gd name="T50" fmla="*/ 47 w 2128"/>
                <a:gd name="T51" fmla="*/ 1417 h 2184"/>
                <a:gd name="T52" fmla="*/ 129 w 2128"/>
                <a:gd name="T53" fmla="*/ 1610 h 2184"/>
                <a:gd name="T54" fmla="*/ 242 w 2128"/>
                <a:gd name="T55" fmla="*/ 1788 h 2184"/>
                <a:gd name="T56" fmla="*/ 386 w 2128"/>
                <a:gd name="T57" fmla="*/ 1936 h 2184"/>
                <a:gd name="T58" fmla="*/ 559 w 2128"/>
                <a:gd name="T59" fmla="*/ 2052 h 2184"/>
                <a:gd name="T60" fmla="*/ 747 w 2128"/>
                <a:gd name="T61" fmla="*/ 2135 h 2184"/>
                <a:gd name="T62" fmla="*/ 954 w 2128"/>
                <a:gd name="T63" fmla="*/ 2177 h 218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28"/>
                <a:gd name="T97" fmla="*/ 0 h 2184"/>
                <a:gd name="T98" fmla="*/ 2128 w 2128"/>
                <a:gd name="T99" fmla="*/ 2184 h 218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28" h="2184">
                  <a:moveTo>
                    <a:pt x="1064" y="2184"/>
                  </a:moveTo>
                  <a:lnTo>
                    <a:pt x="1174" y="2177"/>
                  </a:lnTo>
                  <a:lnTo>
                    <a:pt x="1278" y="2161"/>
                  </a:lnTo>
                  <a:lnTo>
                    <a:pt x="1381" y="2135"/>
                  </a:lnTo>
                  <a:lnTo>
                    <a:pt x="1479" y="2097"/>
                  </a:lnTo>
                  <a:lnTo>
                    <a:pt x="1570" y="2052"/>
                  </a:lnTo>
                  <a:lnTo>
                    <a:pt x="1657" y="1997"/>
                  </a:lnTo>
                  <a:lnTo>
                    <a:pt x="1742" y="1936"/>
                  </a:lnTo>
                  <a:lnTo>
                    <a:pt x="1818" y="1865"/>
                  </a:lnTo>
                  <a:lnTo>
                    <a:pt x="1887" y="1788"/>
                  </a:lnTo>
                  <a:lnTo>
                    <a:pt x="1946" y="1701"/>
                  </a:lnTo>
                  <a:lnTo>
                    <a:pt x="2000" y="1610"/>
                  </a:lnTo>
                  <a:lnTo>
                    <a:pt x="2044" y="1517"/>
                  </a:lnTo>
                  <a:lnTo>
                    <a:pt x="2081" y="1417"/>
                  </a:lnTo>
                  <a:lnTo>
                    <a:pt x="2106" y="1311"/>
                  </a:lnTo>
                  <a:lnTo>
                    <a:pt x="2122" y="1205"/>
                  </a:lnTo>
                  <a:lnTo>
                    <a:pt x="2128" y="1092"/>
                  </a:lnTo>
                  <a:lnTo>
                    <a:pt x="2122" y="979"/>
                  </a:lnTo>
                  <a:lnTo>
                    <a:pt x="2106" y="873"/>
                  </a:lnTo>
                  <a:lnTo>
                    <a:pt x="2081" y="767"/>
                  </a:lnTo>
                  <a:lnTo>
                    <a:pt x="2044" y="667"/>
                  </a:lnTo>
                  <a:lnTo>
                    <a:pt x="2000" y="573"/>
                  </a:lnTo>
                  <a:lnTo>
                    <a:pt x="1946" y="483"/>
                  </a:lnTo>
                  <a:lnTo>
                    <a:pt x="1887" y="396"/>
                  </a:lnTo>
                  <a:lnTo>
                    <a:pt x="1818" y="319"/>
                  </a:lnTo>
                  <a:lnTo>
                    <a:pt x="1742" y="248"/>
                  </a:lnTo>
                  <a:lnTo>
                    <a:pt x="1657" y="187"/>
                  </a:lnTo>
                  <a:lnTo>
                    <a:pt x="1570" y="132"/>
                  </a:lnTo>
                  <a:lnTo>
                    <a:pt x="1479" y="87"/>
                  </a:lnTo>
                  <a:lnTo>
                    <a:pt x="1381" y="48"/>
                  </a:lnTo>
                  <a:lnTo>
                    <a:pt x="1278" y="23"/>
                  </a:lnTo>
                  <a:lnTo>
                    <a:pt x="1174" y="7"/>
                  </a:lnTo>
                  <a:lnTo>
                    <a:pt x="1064" y="0"/>
                  </a:lnTo>
                  <a:lnTo>
                    <a:pt x="954" y="7"/>
                  </a:lnTo>
                  <a:lnTo>
                    <a:pt x="851" y="23"/>
                  </a:lnTo>
                  <a:lnTo>
                    <a:pt x="747" y="48"/>
                  </a:lnTo>
                  <a:lnTo>
                    <a:pt x="650" y="87"/>
                  </a:lnTo>
                  <a:lnTo>
                    <a:pt x="559" y="132"/>
                  </a:lnTo>
                  <a:lnTo>
                    <a:pt x="471" y="187"/>
                  </a:lnTo>
                  <a:lnTo>
                    <a:pt x="386" y="248"/>
                  </a:lnTo>
                  <a:lnTo>
                    <a:pt x="311" y="319"/>
                  </a:lnTo>
                  <a:lnTo>
                    <a:pt x="242" y="396"/>
                  </a:lnTo>
                  <a:lnTo>
                    <a:pt x="182" y="483"/>
                  </a:lnTo>
                  <a:lnTo>
                    <a:pt x="129" y="573"/>
                  </a:lnTo>
                  <a:lnTo>
                    <a:pt x="85" y="667"/>
                  </a:lnTo>
                  <a:lnTo>
                    <a:pt x="47" y="767"/>
                  </a:lnTo>
                  <a:lnTo>
                    <a:pt x="22" y="873"/>
                  </a:lnTo>
                  <a:lnTo>
                    <a:pt x="6" y="979"/>
                  </a:lnTo>
                  <a:lnTo>
                    <a:pt x="0" y="1092"/>
                  </a:lnTo>
                  <a:lnTo>
                    <a:pt x="6" y="1205"/>
                  </a:lnTo>
                  <a:lnTo>
                    <a:pt x="22" y="1311"/>
                  </a:lnTo>
                  <a:lnTo>
                    <a:pt x="47" y="1417"/>
                  </a:lnTo>
                  <a:lnTo>
                    <a:pt x="85" y="1517"/>
                  </a:lnTo>
                  <a:lnTo>
                    <a:pt x="129" y="1610"/>
                  </a:lnTo>
                  <a:lnTo>
                    <a:pt x="182" y="1701"/>
                  </a:lnTo>
                  <a:lnTo>
                    <a:pt x="242" y="1788"/>
                  </a:lnTo>
                  <a:lnTo>
                    <a:pt x="311" y="1865"/>
                  </a:lnTo>
                  <a:lnTo>
                    <a:pt x="386" y="1936"/>
                  </a:lnTo>
                  <a:lnTo>
                    <a:pt x="471" y="1997"/>
                  </a:lnTo>
                  <a:lnTo>
                    <a:pt x="559" y="2052"/>
                  </a:lnTo>
                  <a:lnTo>
                    <a:pt x="650" y="2097"/>
                  </a:lnTo>
                  <a:lnTo>
                    <a:pt x="747" y="2135"/>
                  </a:lnTo>
                  <a:lnTo>
                    <a:pt x="851" y="2161"/>
                  </a:lnTo>
                  <a:lnTo>
                    <a:pt x="954" y="2177"/>
                  </a:lnTo>
                  <a:lnTo>
                    <a:pt x="1064" y="2184"/>
                  </a:lnTo>
                  <a:close/>
                </a:path>
              </a:pathLst>
            </a:custGeom>
            <a:solidFill>
              <a:srgbClr val="B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453" y="1110"/>
              <a:ext cx="1927" cy="1978"/>
              <a:chOff x="3313" y="9474"/>
              <a:chExt cx="1927" cy="1978"/>
            </a:xfrm>
          </p:grpSpPr>
          <p:sp>
            <p:nvSpPr>
              <p:cNvPr id="2070" name="Freeform 20"/>
              <p:cNvSpPr>
                <a:spLocks/>
              </p:cNvSpPr>
              <p:nvPr/>
            </p:nvSpPr>
            <p:spPr bwMode="auto">
              <a:xfrm>
                <a:off x="3313" y="9474"/>
                <a:ext cx="1927" cy="1978"/>
              </a:xfrm>
              <a:custGeom>
                <a:avLst/>
                <a:gdLst>
                  <a:gd name="T0" fmla="*/ 1035 w 1927"/>
                  <a:gd name="T1" fmla="*/ 1974 h 1978"/>
                  <a:gd name="T2" fmla="*/ 1174 w 1927"/>
                  <a:gd name="T3" fmla="*/ 1955 h 1978"/>
                  <a:gd name="T4" fmla="*/ 1305 w 1927"/>
                  <a:gd name="T5" fmla="*/ 1913 h 1978"/>
                  <a:gd name="T6" fmla="*/ 1428 w 1927"/>
                  <a:gd name="T7" fmla="*/ 1855 h 1978"/>
                  <a:gd name="T8" fmla="*/ 1541 w 1927"/>
                  <a:gd name="T9" fmla="*/ 1781 h 1978"/>
                  <a:gd name="T10" fmla="*/ 1644 w 1927"/>
                  <a:gd name="T11" fmla="*/ 1691 h 1978"/>
                  <a:gd name="T12" fmla="*/ 1732 w 1927"/>
                  <a:gd name="T13" fmla="*/ 1585 h 1978"/>
                  <a:gd name="T14" fmla="*/ 1804 w 1927"/>
                  <a:gd name="T15" fmla="*/ 1469 h 1978"/>
                  <a:gd name="T16" fmla="*/ 1873 w 1927"/>
                  <a:gd name="T17" fmla="*/ 1311 h 1978"/>
                  <a:gd name="T18" fmla="*/ 1921 w 1927"/>
                  <a:gd name="T19" fmla="*/ 1098 h 1978"/>
                  <a:gd name="T20" fmla="*/ 1921 w 1927"/>
                  <a:gd name="T21" fmla="*/ 889 h 1978"/>
                  <a:gd name="T22" fmla="*/ 1883 w 1927"/>
                  <a:gd name="T23" fmla="*/ 696 h 1978"/>
                  <a:gd name="T24" fmla="*/ 1811 w 1927"/>
                  <a:gd name="T25" fmla="*/ 515 h 1978"/>
                  <a:gd name="T26" fmla="*/ 1707 w 1927"/>
                  <a:gd name="T27" fmla="*/ 361 h 1978"/>
                  <a:gd name="T28" fmla="*/ 1575 w 1927"/>
                  <a:gd name="T29" fmla="*/ 226 h 1978"/>
                  <a:gd name="T30" fmla="*/ 1421 w 1927"/>
                  <a:gd name="T31" fmla="*/ 119 h 1978"/>
                  <a:gd name="T32" fmla="*/ 1249 w 1927"/>
                  <a:gd name="T33" fmla="*/ 45 h 1978"/>
                  <a:gd name="T34" fmla="*/ 1061 w 1927"/>
                  <a:gd name="T35" fmla="*/ 7 h 1978"/>
                  <a:gd name="T36" fmla="*/ 926 w 1927"/>
                  <a:gd name="T37" fmla="*/ 0 h 1978"/>
                  <a:gd name="T38" fmla="*/ 847 w 1927"/>
                  <a:gd name="T39" fmla="*/ 7 h 1978"/>
                  <a:gd name="T40" fmla="*/ 772 w 1927"/>
                  <a:gd name="T41" fmla="*/ 19 h 1978"/>
                  <a:gd name="T42" fmla="*/ 696 w 1927"/>
                  <a:gd name="T43" fmla="*/ 36 h 1978"/>
                  <a:gd name="T44" fmla="*/ 590 w 1927"/>
                  <a:gd name="T45" fmla="*/ 77 h 1978"/>
                  <a:gd name="T46" fmla="*/ 458 w 1927"/>
                  <a:gd name="T47" fmla="*/ 148 h 1978"/>
                  <a:gd name="T48" fmla="*/ 339 w 1927"/>
                  <a:gd name="T49" fmla="*/ 235 h 1978"/>
                  <a:gd name="T50" fmla="*/ 232 w 1927"/>
                  <a:gd name="T51" fmla="*/ 345 h 1978"/>
                  <a:gd name="T52" fmla="*/ 144 w 1927"/>
                  <a:gd name="T53" fmla="*/ 467 h 1978"/>
                  <a:gd name="T54" fmla="*/ 75 w 1927"/>
                  <a:gd name="T55" fmla="*/ 602 h 1978"/>
                  <a:gd name="T56" fmla="*/ 28 w 1927"/>
                  <a:gd name="T57" fmla="*/ 751 h 1978"/>
                  <a:gd name="T58" fmla="*/ 3 w 1927"/>
                  <a:gd name="T59" fmla="*/ 908 h 1978"/>
                  <a:gd name="T60" fmla="*/ 6 w 1927"/>
                  <a:gd name="T61" fmla="*/ 1089 h 1978"/>
                  <a:gd name="T62" fmla="*/ 44 w 1927"/>
                  <a:gd name="T63" fmla="*/ 1282 h 1978"/>
                  <a:gd name="T64" fmla="*/ 116 w 1927"/>
                  <a:gd name="T65" fmla="*/ 1462 h 1978"/>
                  <a:gd name="T66" fmla="*/ 219 w 1927"/>
                  <a:gd name="T67" fmla="*/ 1617 h 1978"/>
                  <a:gd name="T68" fmla="*/ 351 w 1927"/>
                  <a:gd name="T69" fmla="*/ 1752 h 1978"/>
                  <a:gd name="T70" fmla="*/ 505 w 1927"/>
                  <a:gd name="T71" fmla="*/ 1859 h 1978"/>
                  <a:gd name="T72" fmla="*/ 678 w 1927"/>
                  <a:gd name="T73" fmla="*/ 1933 h 1978"/>
                  <a:gd name="T74" fmla="*/ 866 w 1927"/>
                  <a:gd name="T75" fmla="*/ 1971 h 197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927"/>
                  <a:gd name="T115" fmla="*/ 0 h 1978"/>
                  <a:gd name="T116" fmla="*/ 1927 w 1927"/>
                  <a:gd name="T117" fmla="*/ 1978 h 1978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927" h="1978">
                    <a:moveTo>
                      <a:pt x="963" y="1978"/>
                    </a:moveTo>
                    <a:lnTo>
                      <a:pt x="1035" y="1974"/>
                    </a:lnTo>
                    <a:lnTo>
                      <a:pt x="1104" y="1968"/>
                    </a:lnTo>
                    <a:lnTo>
                      <a:pt x="1174" y="1955"/>
                    </a:lnTo>
                    <a:lnTo>
                      <a:pt x="1239" y="1936"/>
                    </a:lnTo>
                    <a:lnTo>
                      <a:pt x="1305" y="1913"/>
                    </a:lnTo>
                    <a:lnTo>
                      <a:pt x="1368" y="1888"/>
                    </a:lnTo>
                    <a:lnTo>
                      <a:pt x="1428" y="1855"/>
                    </a:lnTo>
                    <a:lnTo>
                      <a:pt x="1487" y="1820"/>
                    </a:lnTo>
                    <a:lnTo>
                      <a:pt x="1541" y="1781"/>
                    </a:lnTo>
                    <a:lnTo>
                      <a:pt x="1594" y="1736"/>
                    </a:lnTo>
                    <a:lnTo>
                      <a:pt x="1644" y="1691"/>
                    </a:lnTo>
                    <a:lnTo>
                      <a:pt x="1688" y="1640"/>
                    </a:lnTo>
                    <a:lnTo>
                      <a:pt x="1732" y="1585"/>
                    </a:lnTo>
                    <a:lnTo>
                      <a:pt x="1770" y="1530"/>
                    </a:lnTo>
                    <a:lnTo>
                      <a:pt x="1804" y="1469"/>
                    </a:lnTo>
                    <a:lnTo>
                      <a:pt x="1836" y="1408"/>
                    </a:lnTo>
                    <a:lnTo>
                      <a:pt x="1873" y="1311"/>
                    </a:lnTo>
                    <a:lnTo>
                      <a:pt x="1902" y="1208"/>
                    </a:lnTo>
                    <a:lnTo>
                      <a:pt x="1921" y="1098"/>
                    </a:lnTo>
                    <a:lnTo>
                      <a:pt x="1927" y="989"/>
                    </a:lnTo>
                    <a:lnTo>
                      <a:pt x="1921" y="889"/>
                    </a:lnTo>
                    <a:lnTo>
                      <a:pt x="1908" y="789"/>
                    </a:lnTo>
                    <a:lnTo>
                      <a:pt x="1883" y="696"/>
                    </a:lnTo>
                    <a:lnTo>
                      <a:pt x="1852" y="602"/>
                    </a:lnTo>
                    <a:lnTo>
                      <a:pt x="1811" y="515"/>
                    </a:lnTo>
                    <a:lnTo>
                      <a:pt x="1760" y="435"/>
                    </a:lnTo>
                    <a:lnTo>
                      <a:pt x="1707" y="361"/>
                    </a:lnTo>
                    <a:lnTo>
                      <a:pt x="1644" y="290"/>
                    </a:lnTo>
                    <a:lnTo>
                      <a:pt x="1575" y="226"/>
                    </a:lnTo>
                    <a:lnTo>
                      <a:pt x="1500" y="168"/>
                    </a:lnTo>
                    <a:lnTo>
                      <a:pt x="1421" y="119"/>
                    </a:lnTo>
                    <a:lnTo>
                      <a:pt x="1337" y="77"/>
                    </a:lnTo>
                    <a:lnTo>
                      <a:pt x="1249" y="45"/>
                    </a:lnTo>
                    <a:lnTo>
                      <a:pt x="1158" y="19"/>
                    </a:lnTo>
                    <a:lnTo>
                      <a:pt x="1061" y="7"/>
                    </a:lnTo>
                    <a:lnTo>
                      <a:pt x="963" y="0"/>
                    </a:lnTo>
                    <a:lnTo>
                      <a:pt x="926" y="0"/>
                    </a:lnTo>
                    <a:lnTo>
                      <a:pt x="885" y="3"/>
                    </a:lnTo>
                    <a:lnTo>
                      <a:pt x="847" y="7"/>
                    </a:lnTo>
                    <a:lnTo>
                      <a:pt x="809" y="13"/>
                    </a:lnTo>
                    <a:lnTo>
                      <a:pt x="772" y="19"/>
                    </a:lnTo>
                    <a:lnTo>
                      <a:pt x="734" y="26"/>
                    </a:lnTo>
                    <a:lnTo>
                      <a:pt x="696" y="36"/>
                    </a:lnTo>
                    <a:lnTo>
                      <a:pt x="662" y="48"/>
                    </a:lnTo>
                    <a:lnTo>
                      <a:pt x="590" y="77"/>
                    </a:lnTo>
                    <a:lnTo>
                      <a:pt x="524" y="110"/>
                    </a:lnTo>
                    <a:lnTo>
                      <a:pt x="458" y="148"/>
                    </a:lnTo>
                    <a:lnTo>
                      <a:pt x="395" y="190"/>
                    </a:lnTo>
                    <a:lnTo>
                      <a:pt x="339" y="235"/>
                    </a:lnTo>
                    <a:lnTo>
                      <a:pt x="282" y="290"/>
                    </a:lnTo>
                    <a:lnTo>
                      <a:pt x="232" y="345"/>
                    </a:lnTo>
                    <a:lnTo>
                      <a:pt x="185" y="403"/>
                    </a:lnTo>
                    <a:lnTo>
                      <a:pt x="144" y="467"/>
                    </a:lnTo>
                    <a:lnTo>
                      <a:pt x="106" y="535"/>
                    </a:lnTo>
                    <a:lnTo>
                      <a:pt x="75" y="602"/>
                    </a:lnTo>
                    <a:lnTo>
                      <a:pt x="50" y="677"/>
                    </a:lnTo>
                    <a:lnTo>
                      <a:pt x="28" y="751"/>
                    </a:lnTo>
                    <a:lnTo>
                      <a:pt x="12" y="828"/>
                    </a:lnTo>
                    <a:lnTo>
                      <a:pt x="3" y="908"/>
                    </a:lnTo>
                    <a:lnTo>
                      <a:pt x="0" y="989"/>
                    </a:lnTo>
                    <a:lnTo>
                      <a:pt x="6" y="1089"/>
                    </a:lnTo>
                    <a:lnTo>
                      <a:pt x="18" y="1189"/>
                    </a:lnTo>
                    <a:lnTo>
                      <a:pt x="44" y="1282"/>
                    </a:lnTo>
                    <a:lnTo>
                      <a:pt x="75" y="1375"/>
                    </a:lnTo>
                    <a:lnTo>
                      <a:pt x="116" y="1462"/>
                    </a:lnTo>
                    <a:lnTo>
                      <a:pt x="166" y="1543"/>
                    </a:lnTo>
                    <a:lnTo>
                      <a:pt x="219" y="1617"/>
                    </a:lnTo>
                    <a:lnTo>
                      <a:pt x="282" y="1688"/>
                    </a:lnTo>
                    <a:lnTo>
                      <a:pt x="351" y="1752"/>
                    </a:lnTo>
                    <a:lnTo>
                      <a:pt x="426" y="1810"/>
                    </a:lnTo>
                    <a:lnTo>
                      <a:pt x="505" y="1859"/>
                    </a:lnTo>
                    <a:lnTo>
                      <a:pt x="590" y="1900"/>
                    </a:lnTo>
                    <a:lnTo>
                      <a:pt x="678" y="1933"/>
                    </a:lnTo>
                    <a:lnTo>
                      <a:pt x="769" y="1958"/>
                    </a:lnTo>
                    <a:lnTo>
                      <a:pt x="866" y="1971"/>
                    </a:lnTo>
                    <a:lnTo>
                      <a:pt x="963" y="1978"/>
                    </a:lnTo>
                    <a:close/>
                  </a:path>
                </a:pathLst>
              </a:custGeom>
              <a:solidFill>
                <a:srgbClr val="FF19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1" name="Freeform 21"/>
              <p:cNvSpPr>
                <a:spLocks/>
              </p:cNvSpPr>
              <p:nvPr/>
            </p:nvSpPr>
            <p:spPr bwMode="auto">
              <a:xfrm>
                <a:off x="3426" y="9674"/>
                <a:ext cx="1553" cy="1688"/>
              </a:xfrm>
              <a:custGeom>
                <a:avLst/>
                <a:gdLst>
                  <a:gd name="T0" fmla="*/ 379 w 1553"/>
                  <a:gd name="T1" fmla="*/ 0 h 1688"/>
                  <a:gd name="T2" fmla="*/ 317 w 1553"/>
                  <a:gd name="T3" fmla="*/ 125 h 1688"/>
                  <a:gd name="T4" fmla="*/ 282 w 1553"/>
                  <a:gd name="T5" fmla="*/ 267 h 1688"/>
                  <a:gd name="T6" fmla="*/ 270 w 1553"/>
                  <a:gd name="T7" fmla="*/ 415 h 1688"/>
                  <a:gd name="T8" fmla="*/ 279 w 1553"/>
                  <a:gd name="T9" fmla="*/ 563 h 1688"/>
                  <a:gd name="T10" fmla="*/ 304 w 1553"/>
                  <a:gd name="T11" fmla="*/ 708 h 1688"/>
                  <a:gd name="T12" fmla="*/ 345 w 1553"/>
                  <a:gd name="T13" fmla="*/ 844 h 1688"/>
                  <a:gd name="T14" fmla="*/ 401 w 1553"/>
                  <a:gd name="T15" fmla="*/ 963 h 1688"/>
                  <a:gd name="T16" fmla="*/ 464 w 1553"/>
                  <a:gd name="T17" fmla="*/ 1059 h 1688"/>
                  <a:gd name="T18" fmla="*/ 492 w 1553"/>
                  <a:gd name="T19" fmla="*/ 1095 h 1688"/>
                  <a:gd name="T20" fmla="*/ 527 w 1553"/>
                  <a:gd name="T21" fmla="*/ 1134 h 1688"/>
                  <a:gd name="T22" fmla="*/ 568 w 1553"/>
                  <a:gd name="T23" fmla="*/ 1172 h 1688"/>
                  <a:gd name="T24" fmla="*/ 612 w 1553"/>
                  <a:gd name="T25" fmla="*/ 1211 h 1688"/>
                  <a:gd name="T26" fmla="*/ 662 w 1553"/>
                  <a:gd name="T27" fmla="*/ 1250 h 1688"/>
                  <a:gd name="T28" fmla="*/ 715 w 1553"/>
                  <a:gd name="T29" fmla="*/ 1288 h 1688"/>
                  <a:gd name="T30" fmla="*/ 775 w 1553"/>
                  <a:gd name="T31" fmla="*/ 1324 h 1688"/>
                  <a:gd name="T32" fmla="*/ 841 w 1553"/>
                  <a:gd name="T33" fmla="*/ 1356 h 1688"/>
                  <a:gd name="T34" fmla="*/ 910 w 1553"/>
                  <a:gd name="T35" fmla="*/ 1382 h 1688"/>
                  <a:gd name="T36" fmla="*/ 985 w 1553"/>
                  <a:gd name="T37" fmla="*/ 1404 h 1688"/>
                  <a:gd name="T38" fmla="*/ 1067 w 1553"/>
                  <a:gd name="T39" fmla="*/ 1420 h 1688"/>
                  <a:gd name="T40" fmla="*/ 1152 w 1553"/>
                  <a:gd name="T41" fmla="*/ 1430 h 1688"/>
                  <a:gd name="T42" fmla="*/ 1243 w 1553"/>
                  <a:gd name="T43" fmla="*/ 1430 h 1688"/>
                  <a:gd name="T44" fmla="*/ 1340 w 1553"/>
                  <a:gd name="T45" fmla="*/ 1423 h 1688"/>
                  <a:gd name="T46" fmla="*/ 1443 w 1553"/>
                  <a:gd name="T47" fmla="*/ 1404 h 1688"/>
                  <a:gd name="T48" fmla="*/ 1553 w 1553"/>
                  <a:gd name="T49" fmla="*/ 1375 h 1688"/>
                  <a:gd name="T50" fmla="*/ 1503 w 1553"/>
                  <a:gd name="T51" fmla="*/ 1427 h 1688"/>
                  <a:gd name="T52" fmla="*/ 1443 w 1553"/>
                  <a:gd name="T53" fmla="*/ 1478 h 1688"/>
                  <a:gd name="T54" fmla="*/ 1381 w 1553"/>
                  <a:gd name="T55" fmla="*/ 1526 h 1688"/>
                  <a:gd name="T56" fmla="*/ 1308 w 1553"/>
                  <a:gd name="T57" fmla="*/ 1568 h 1688"/>
                  <a:gd name="T58" fmla="*/ 1233 w 1553"/>
                  <a:gd name="T59" fmla="*/ 1607 h 1688"/>
                  <a:gd name="T60" fmla="*/ 1152 w 1553"/>
                  <a:gd name="T61" fmla="*/ 1639 h 1688"/>
                  <a:gd name="T62" fmla="*/ 1067 w 1553"/>
                  <a:gd name="T63" fmla="*/ 1662 h 1688"/>
                  <a:gd name="T64" fmla="*/ 982 w 1553"/>
                  <a:gd name="T65" fmla="*/ 1678 h 1688"/>
                  <a:gd name="T66" fmla="*/ 891 w 1553"/>
                  <a:gd name="T67" fmla="*/ 1688 h 1688"/>
                  <a:gd name="T68" fmla="*/ 800 w 1553"/>
                  <a:gd name="T69" fmla="*/ 1688 h 1688"/>
                  <a:gd name="T70" fmla="*/ 706 w 1553"/>
                  <a:gd name="T71" fmla="*/ 1675 h 1688"/>
                  <a:gd name="T72" fmla="*/ 612 w 1553"/>
                  <a:gd name="T73" fmla="*/ 1649 h 1688"/>
                  <a:gd name="T74" fmla="*/ 517 w 1553"/>
                  <a:gd name="T75" fmla="*/ 1613 h 1688"/>
                  <a:gd name="T76" fmla="*/ 426 w 1553"/>
                  <a:gd name="T77" fmla="*/ 1565 h 1688"/>
                  <a:gd name="T78" fmla="*/ 335 w 1553"/>
                  <a:gd name="T79" fmla="*/ 1501 h 1688"/>
                  <a:gd name="T80" fmla="*/ 248 w 1553"/>
                  <a:gd name="T81" fmla="*/ 1423 h 1688"/>
                  <a:gd name="T82" fmla="*/ 175 w 1553"/>
                  <a:gd name="T83" fmla="*/ 1343 h 1688"/>
                  <a:gd name="T84" fmla="*/ 119 w 1553"/>
                  <a:gd name="T85" fmla="*/ 1256 h 1688"/>
                  <a:gd name="T86" fmla="*/ 72 w 1553"/>
                  <a:gd name="T87" fmla="*/ 1159 h 1688"/>
                  <a:gd name="T88" fmla="*/ 37 w 1553"/>
                  <a:gd name="T89" fmla="*/ 1059 h 1688"/>
                  <a:gd name="T90" fmla="*/ 15 w 1553"/>
                  <a:gd name="T91" fmla="*/ 956 h 1688"/>
                  <a:gd name="T92" fmla="*/ 3 w 1553"/>
                  <a:gd name="T93" fmla="*/ 853 h 1688"/>
                  <a:gd name="T94" fmla="*/ 0 w 1553"/>
                  <a:gd name="T95" fmla="*/ 747 h 1688"/>
                  <a:gd name="T96" fmla="*/ 9 w 1553"/>
                  <a:gd name="T97" fmla="*/ 641 h 1688"/>
                  <a:gd name="T98" fmla="*/ 25 w 1553"/>
                  <a:gd name="T99" fmla="*/ 538 h 1688"/>
                  <a:gd name="T100" fmla="*/ 53 w 1553"/>
                  <a:gd name="T101" fmla="*/ 441 h 1688"/>
                  <a:gd name="T102" fmla="*/ 87 w 1553"/>
                  <a:gd name="T103" fmla="*/ 344 h 1688"/>
                  <a:gd name="T104" fmla="*/ 131 w 1553"/>
                  <a:gd name="T105" fmla="*/ 257 h 1688"/>
                  <a:gd name="T106" fmla="*/ 182 w 1553"/>
                  <a:gd name="T107" fmla="*/ 177 h 1688"/>
                  <a:gd name="T108" fmla="*/ 241 w 1553"/>
                  <a:gd name="T109" fmla="*/ 106 h 1688"/>
                  <a:gd name="T110" fmla="*/ 307 w 1553"/>
                  <a:gd name="T111" fmla="*/ 48 h 1688"/>
                  <a:gd name="T112" fmla="*/ 379 w 1553"/>
                  <a:gd name="T113" fmla="*/ 0 h 1688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1553"/>
                  <a:gd name="T172" fmla="*/ 0 h 1688"/>
                  <a:gd name="T173" fmla="*/ 1553 w 1553"/>
                  <a:gd name="T174" fmla="*/ 1688 h 1688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1553" h="1688">
                    <a:moveTo>
                      <a:pt x="379" y="0"/>
                    </a:moveTo>
                    <a:lnTo>
                      <a:pt x="317" y="125"/>
                    </a:lnTo>
                    <a:lnTo>
                      <a:pt x="282" y="267"/>
                    </a:lnTo>
                    <a:lnTo>
                      <a:pt x="270" y="415"/>
                    </a:lnTo>
                    <a:lnTo>
                      <a:pt x="279" y="563"/>
                    </a:lnTo>
                    <a:lnTo>
                      <a:pt x="304" y="708"/>
                    </a:lnTo>
                    <a:lnTo>
                      <a:pt x="345" y="844"/>
                    </a:lnTo>
                    <a:lnTo>
                      <a:pt x="401" y="963"/>
                    </a:lnTo>
                    <a:lnTo>
                      <a:pt x="464" y="1059"/>
                    </a:lnTo>
                    <a:lnTo>
                      <a:pt x="492" y="1095"/>
                    </a:lnTo>
                    <a:lnTo>
                      <a:pt x="527" y="1134"/>
                    </a:lnTo>
                    <a:lnTo>
                      <a:pt x="568" y="1172"/>
                    </a:lnTo>
                    <a:lnTo>
                      <a:pt x="612" y="1211"/>
                    </a:lnTo>
                    <a:lnTo>
                      <a:pt x="662" y="1250"/>
                    </a:lnTo>
                    <a:lnTo>
                      <a:pt x="715" y="1288"/>
                    </a:lnTo>
                    <a:lnTo>
                      <a:pt x="775" y="1324"/>
                    </a:lnTo>
                    <a:lnTo>
                      <a:pt x="841" y="1356"/>
                    </a:lnTo>
                    <a:lnTo>
                      <a:pt x="910" y="1382"/>
                    </a:lnTo>
                    <a:lnTo>
                      <a:pt x="985" y="1404"/>
                    </a:lnTo>
                    <a:lnTo>
                      <a:pt x="1067" y="1420"/>
                    </a:lnTo>
                    <a:lnTo>
                      <a:pt x="1152" y="1430"/>
                    </a:lnTo>
                    <a:lnTo>
                      <a:pt x="1243" y="1430"/>
                    </a:lnTo>
                    <a:lnTo>
                      <a:pt x="1340" y="1423"/>
                    </a:lnTo>
                    <a:lnTo>
                      <a:pt x="1443" y="1404"/>
                    </a:lnTo>
                    <a:lnTo>
                      <a:pt x="1553" y="1375"/>
                    </a:lnTo>
                    <a:lnTo>
                      <a:pt x="1503" y="1427"/>
                    </a:lnTo>
                    <a:lnTo>
                      <a:pt x="1443" y="1478"/>
                    </a:lnTo>
                    <a:lnTo>
                      <a:pt x="1381" y="1526"/>
                    </a:lnTo>
                    <a:lnTo>
                      <a:pt x="1308" y="1568"/>
                    </a:lnTo>
                    <a:lnTo>
                      <a:pt x="1233" y="1607"/>
                    </a:lnTo>
                    <a:lnTo>
                      <a:pt x="1152" y="1639"/>
                    </a:lnTo>
                    <a:lnTo>
                      <a:pt x="1067" y="1662"/>
                    </a:lnTo>
                    <a:lnTo>
                      <a:pt x="982" y="1678"/>
                    </a:lnTo>
                    <a:lnTo>
                      <a:pt x="891" y="1688"/>
                    </a:lnTo>
                    <a:lnTo>
                      <a:pt x="800" y="1688"/>
                    </a:lnTo>
                    <a:lnTo>
                      <a:pt x="706" y="1675"/>
                    </a:lnTo>
                    <a:lnTo>
                      <a:pt x="612" y="1649"/>
                    </a:lnTo>
                    <a:lnTo>
                      <a:pt x="517" y="1613"/>
                    </a:lnTo>
                    <a:lnTo>
                      <a:pt x="426" y="1565"/>
                    </a:lnTo>
                    <a:lnTo>
                      <a:pt x="335" y="1501"/>
                    </a:lnTo>
                    <a:lnTo>
                      <a:pt x="248" y="1423"/>
                    </a:lnTo>
                    <a:lnTo>
                      <a:pt x="175" y="1343"/>
                    </a:lnTo>
                    <a:lnTo>
                      <a:pt x="119" y="1256"/>
                    </a:lnTo>
                    <a:lnTo>
                      <a:pt x="72" y="1159"/>
                    </a:lnTo>
                    <a:lnTo>
                      <a:pt x="37" y="1059"/>
                    </a:lnTo>
                    <a:lnTo>
                      <a:pt x="15" y="956"/>
                    </a:lnTo>
                    <a:lnTo>
                      <a:pt x="3" y="853"/>
                    </a:lnTo>
                    <a:lnTo>
                      <a:pt x="0" y="747"/>
                    </a:lnTo>
                    <a:lnTo>
                      <a:pt x="9" y="641"/>
                    </a:lnTo>
                    <a:lnTo>
                      <a:pt x="25" y="538"/>
                    </a:lnTo>
                    <a:lnTo>
                      <a:pt x="53" y="441"/>
                    </a:lnTo>
                    <a:lnTo>
                      <a:pt x="87" y="344"/>
                    </a:lnTo>
                    <a:lnTo>
                      <a:pt x="131" y="257"/>
                    </a:lnTo>
                    <a:lnTo>
                      <a:pt x="182" y="177"/>
                    </a:lnTo>
                    <a:lnTo>
                      <a:pt x="241" y="106"/>
                    </a:lnTo>
                    <a:lnTo>
                      <a:pt x="307" y="48"/>
                    </a:lnTo>
                    <a:lnTo>
                      <a:pt x="379" y="0"/>
                    </a:lnTo>
                    <a:close/>
                  </a:path>
                </a:pathLst>
              </a:custGeom>
              <a:solidFill>
                <a:srgbClr val="B2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2" name="Freeform 22"/>
              <p:cNvSpPr>
                <a:spLocks/>
              </p:cNvSpPr>
              <p:nvPr/>
            </p:nvSpPr>
            <p:spPr bwMode="auto">
              <a:xfrm>
                <a:off x="3313" y="9522"/>
                <a:ext cx="1836" cy="1930"/>
              </a:xfrm>
              <a:custGeom>
                <a:avLst/>
                <a:gdLst>
                  <a:gd name="T0" fmla="*/ 1804 w 1836"/>
                  <a:gd name="T1" fmla="*/ 1421 h 1930"/>
                  <a:gd name="T2" fmla="*/ 1732 w 1836"/>
                  <a:gd name="T3" fmla="*/ 1537 h 1930"/>
                  <a:gd name="T4" fmla="*/ 1644 w 1836"/>
                  <a:gd name="T5" fmla="*/ 1643 h 1930"/>
                  <a:gd name="T6" fmla="*/ 1541 w 1836"/>
                  <a:gd name="T7" fmla="*/ 1733 h 1930"/>
                  <a:gd name="T8" fmla="*/ 1428 w 1836"/>
                  <a:gd name="T9" fmla="*/ 1807 h 1930"/>
                  <a:gd name="T10" fmla="*/ 1305 w 1836"/>
                  <a:gd name="T11" fmla="*/ 1865 h 1930"/>
                  <a:gd name="T12" fmla="*/ 1174 w 1836"/>
                  <a:gd name="T13" fmla="*/ 1907 h 1930"/>
                  <a:gd name="T14" fmla="*/ 1035 w 1836"/>
                  <a:gd name="T15" fmla="*/ 1926 h 1930"/>
                  <a:gd name="T16" fmla="*/ 866 w 1836"/>
                  <a:gd name="T17" fmla="*/ 1923 h 1930"/>
                  <a:gd name="T18" fmla="*/ 678 w 1836"/>
                  <a:gd name="T19" fmla="*/ 1885 h 1930"/>
                  <a:gd name="T20" fmla="*/ 505 w 1836"/>
                  <a:gd name="T21" fmla="*/ 1811 h 1930"/>
                  <a:gd name="T22" fmla="*/ 351 w 1836"/>
                  <a:gd name="T23" fmla="*/ 1704 h 1930"/>
                  <a:gd name="T24" fmla="*/ 219 w 1836"/>
                  <a:gd name="T25" fmla="*/ 1569 h 1930"/>
                  <a:gd name="T26" fmla="*/ 116 w 1836"/>
                  <a:gd name="T27" fmla="*/ 1414 h 1930"/>
                  <a:gd name="T28" fmla="*/ 44 w 1836"/>
                  <a:gd name="T29" fmla="*/ 1234 h 1930"/>
                  <a:gd name="T30" fmla="*/ 6 w 1836"/>
                  <a:gd name="T31" fmla="*/ 1041 h 1930"/>
                  <a:gd name="T32" fmla="*/ 3 w 1836"/>
                  <a:gd name="T33" fmla="*/ 860 h 1930"/>
                  <a:gd name="T34" fmla="*/ 28 w 1836"/>
                  <a:gd name="T35" fmla="*/ 703 h 1930"/>
                  <a:gd name="T36" fmla="*/ 75 w 1836"/>
                  <a:gd name="T37" fmla="*/ 554 h 1930"/>
                  <a:gd name="T38" fmla="*/ 144 w 1836"/>
                  <a:gd name="T39" fmla="*/ 419 h 1930"/>
                  <a:gd name="T40" fmla="*/ 232 w 1836"/>
                  <a:gd name="T41" fmla="*/ 297 h 1930"/>
                  <a:gd name="T42" fmla="*/ 339 w 1836"/>
                  <a:gd name="T43" fmla="*/ 187 h 1930"/>
                  <a:gd name="T44" fmla="*/ 458 w 1836"/>
                  <a:gd name="T45" fmla="*/ 100 h 1930"/>
                  <a:gd name="T46" fmla="*/ 590 w 1836"/>
                  <a:gd name="T47" fmla="*/ 29 h 1930"/>
                  <a:gd name="T48" fmla="*/ 637 w 1836"/>
                  <a:gd name="T49" fmla="*/ 13 h 1930"/>
                  <a:gd name="T50" fmla="*/ 587 w 1836"/>
                  <a:gd name="T51" fmla="*/ 49 h 1930"/>
                  <a:gd name="T52" fmla="*/ 543 w 1836"/>
                  <a:gd name="T53" fmla="*/ 91 h 1930"/>
                  <a:gd name="T54" fmla="*/ 505 w 1836"/>
                  <a:gd name="T55" fmla="*/ 133 h 1930"/>
                  <a:gd name="T56" fmla="*/ 420 w 1836"/>
                  <a:gd name="T57" fmla="*/ 200 h 1930"/>
                  <a:gd name="T58" fmla="*/ 295 w 1836"/>
                  <a:gd name="T59" fmla="*/ 329 h 1930"/>
                  <a:gd name="T60" fmla="*/ 200 w 1836"/>
                  <a:gd name="T61" fmla="*/ 496 h 1930"/>
                  <a:gd name="T62" fmla="*/ 138 w 1836"/>
                  <a:gd name="T63" fmla="*/ 690 h 1930"/>
                  <a:gd name="T64" fmla="*/ 113 w 1836"/>
                  <a:gd name="T65" fmla="*/ 899 h 1930"/>
                  <a:gd name="T66" fmla="*/ 128 w 1836"/>
                  <a:gd name="T67" fmla="*/ 1108 h 1930"/>
                  <a:gd name="T68" fmla="*/ 185 w 1836"/>
                  <a:gd name="T69" fmla="*/ 1311 h 1930"/>
                  <a:gd name="T70" fmla="*/ 288 w 1836"/>
                  <a:gd name="T71" fmla="*/ 1495 h 1930"/>
                  <a:gd name="T72" fmla="*/ 448 w 1836"/>
                  <a:gd name="T73" fmla="*/ 1653 h 1930"/>
                  <a:gd name="T74" fmla="*/ 630 w 1836"/>
                  <a:gd name="T75" fmla="*/ 1765 h 1930"/>
                  <a:gd name="T76" fmla="*/ 819 w 1836"/>
                  <a:gd name="T77" fmla="*/ 1827 h 1930"/>
                  <a:gd name="T78" fmla="*/ 1004 w 1836"/>
                  <a:gd name="T79" fmla="*/ 1840 h 1930"/>
                  <a:gd name="T80" fmla="*/ 1180 w 1836"/>
                  <a:gd name="T81" fmla="*/ 1814 h 1930"/>
                  <a:gd name="T82" fmla="*/ 1346 w 1836"/>
                  <a:gd name="T83" fmla="*/ 1759 h 1930"/>
                  <a:gd name="T84" fmla="*/ 1494 w 1836"/>
                  <a:gd name="T85" fmla="*/ 1678 h 1930"/>
                  <a:gd name="T86" fmla="*/ 1616 w 1836"/>
                  <a:gd name="T87" fmla="*/ 1579 h 1930"/>
                  <a:gd name="T88" fmla="*/ 1685 w 1836"/>
                  <a:gd name="T89" fmla="*/ 1508 h 1930"/>
                  <a:gd name="T90" fmla="*/ 1732 w 1836"/>
                  <a:gd name="T91" fmla="*/ 1459 h 1930"/>
                  <a:gd name="T92" fmla="*/ 1782 w 1836"/>
                  <a:gd name="T93" fmla="*/ 1414 h 1930"/>
                  <a:gd name="T94" fmla="*/ 1823 w 1836"/>
                  <a:gd name="T95" fmla="*/ 1376 h 193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836"/>
                  <a:gd name="T145" fmla="*/ 0 h 1930"/>
                  <a:gd name="T146" fmla="*/ 1836 w 1836"/>
                  <a:gd name="T147" fmla="*/ 1930 h 1930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836" h="1930">
                    <a:moveTo>
                      <a:pt x="1836" y="1360"/>
                    </a:moveTo>
                    <a:lnTo>
                      <a:pt x="1804" y="1421"/>
                    </a:lnTo>
                    <a:lnTo>
                      <a:pt x="1770" y="1482"/>
                    </a:lnTo>
                    <a:lnTo>
                      <a:pt x="1732" y="1537"/>
                    </a:lnTo>
                    <a:lnTo>
                      <a:pt x="1688" y="1592"/>
                    </a:lnTo>
                    <a:lnTo>
                      <a:pt x="1644" y="1643"/>
                    </a:lnTo>
                    <a:lnTo>
                      <a:pt x="1594" y="1688"/>
                    </a:lnTo>
                    <a:lnTo>
                      <a:pt x="1541" y="1733"/>
                    </a:lnTo>
                    <a:lnTo>
                      <a:pt x="1487" y="1772"/>
                    </a:lnTo>
                    <a:lnTo>
                      <a:pt x="1428" y="1807"/>
                    </a:lnTo>
                    <a:lnTo>
                      <a:pt x="1368" y="1840"/>
                    </a:lnTo>
                    <a:lnTo>
                      <a:pt x="1305" y="1865"/>
                    </a:lnTo>
                    <a:lnTo>
                      <a:pt x="1239" y="1888"/>
                    </a:lnTo>
                    <a:lnTo>
                      <a:pt x="1174" y="1907"/>
                    </a:lnTo>
                    <a:lnTo>
                      <a:pt x="1104" y="1920"/>
                    </a:lnTo>
                    <a:lnTo>
                      <a:pt x="1035" y="1926"/>
                    </a:lnTo>
                    <a:lnTo>
                      <a:pt x="963" y="1930"/>
                    </a:lnTo>
                    <a:lnTo>
                      <a:pt x="866" y="1923"/>
                    </a:lnTo>
                    <a:lnTo>
                      <a:pt x="769" y="1910"/>
                    </a:lnTo>
                    <a:lnTo>
                      <a:pt x="678" y="1885"/>
                    </a:lnTo>
                    <a:lnTo>
                      <a:pt x="590" y="1852"/>
                    </a:lnTo>
                    <a:lnTo>
                      <a:pt x="505" y="1811"/>
                    </a:lnTo>
                    <a:lnTo>
                      <a:pt x="426" y="1762"/>
                    </a:lnTo>
                    <a:lnTo>
                      <a:pt x="351" y="1704"/>
                    </a:lnTo>
                    <a:lnTo>
                      <a:pt x="282" y="1640"/>
                    </a:lnTo>
                    <a:lnTo>
                      <a:pt x="219" y="1569"/>
                    </a:lnTo>
                    <a:lnTo>
                      <a:pt x="166" y="1495"/>
                    </a:lnTo>
                    <a:lnTo>
                      <a:pt x="116" y="1414"/>
                    </a:lnTo>
                    <a:lnTo>
                      <a:pt x="75" y="1327"/>
                    </a:lnTo>
                    <a:lnTo>
                      <a:pt x="44" y="1234"/>
                    </a:lnTo>
                    <a:lnTo>
                      <a:pt x="18" y="1141"/>
                    </a:lnTo>
                    <a:lnTo>
                      <a:pt x="6" y="1041"/>
                    </a:lnTo>
                    <a:lnTo>
                      <a:pt x="0" y="941"/>
                    </a:lnTo>
                    <a:lnTo>
                      <a:pt x="3" y="860"/>
                    </a:lnTo>
                    <a:lnTo>
                      <a:pt x="12" y="780"/>
                    </a:lnTo>
                    <a:lnTo>
                      <a:pt x="28" y="703"/>
                    </a:lnTo>
                    <a:lnTo>
                      <a:pt x="50" y="629"/>
                    </a:lnTo>
                    <a:lnTo>
                      <a:pt x="75" y="554"/>
                    </a:lnTo>
                    <a:lnTo>
                      <a:pt x="106" y="487"/>
                    </a:lnTo>
                    <a:lnTo>
                      <a:pt x="144" y="419"/>
                    </a:lnTo>
                    <a:lnTo>
                      <a:pt x="185" y="355"/>
                    </a:lnTo>
                    <a:lnTo>
                      <a:pt x="232" y="297"/>
                    </a:lnTo>
                    <a:lnTo>
                      <a:pt x="282" y="242"/>
                    </a:lnTo>
                    <a:lnTo>
                      <a:pt x="339" y="187"/>
                    </a:lnTo>
                    <a:lnTo>
                      <a:pt x="395" y="142"/>
                    </a:lnTo>
                    <a:lnTo>
                      <a:pt x="458" y="100"/>
                    </a:lnTo>
                    <a:lnTo>
                      <a:pt x="524" y="62"/>
                    </a:lnTo>
                    <a:lnTo>
                      <a:pt x="590" y="29"/>
                    </a:lnTo>
                    <a:lnTo>
                      <a:pt x="662" y="0"/>
                    </a:lnTo>
                    <a:lnTo>
                      <a:pt x="637" y="13"/>
                    </a:lnTo>
                    <a:lnTo>
                      <a:pt x="612" y="29"/>
                    </a:lnTo>
                    <a:lnTo>
                      <a:pt x="587" y="49"/>
                    </a:lnTo>
                    <a:lnTo>
                      <a:pt x="565" y="71"/>
                    </a:lnTo>
                    <a:lnTo>
                      <a:pt x="543" y="91"/>
                    </a:lnTo>
                    <a:lnTo>
                      <a:pt x="521" y="113"/>
                    </a:lnTo>
                    <a:lnTo>
                      <a:pt x="505" y="133"/>
                    </a:lnTo>
                    <a:lnTo>
                      <a:pt x="492" y="152"/>
                    </a:lnTo>
                    <a:lnTo>
                      <a:pt x="420" y="200"/>
                    </a:lnTo>
                    <a:lnTo>
                      <a:pt x="354" y="258"/>
                    </a:lnTo>
                    <a:lnTo>
                      <a:pt x="295" y="329"/>
                    </a:lnTo>
                    <a:lnTo>
                      <a:pt x="244" y="409"/>
                    </a:lnTo>
                    <a:lnTo>
                      <a:pt x="200" y="496"/>
                    </a:lnTo>
                    <a:lnTo>
                      <a:pt x="166" y="593"/>
                    </a:lnTo>
                    <a:lnTo>
                      <a:pt x="138" y="690"/>
                    </a:lnTo>
                    <a:lnTo>
                      <a:pt x="122" y="793"/>
                    </a:lnTo>
                    <a:lnTo>
                      <a:pt x="113" y="899"/>
                    </a:lnTo>
                    <a:lnTo>
                      <a:pt x="116" y="1005"/>
                    </a:lnTo>
                    <a:lnTo>
                      <a:pt x="128" y="1108"/>
                    </a:lnTo>
                    <a:lnTo>
                      <a:pt x="150" y="1211"/>
                    </a:lnTo>
                    <a:lnTo>
                      <a:pt x="185" y="1311"/>
                    </a:lnTo>
                    <a:lnTo>
                      <a:pt x="232" y="1408"/>
                    </a:lnTo>
                    <a:lnTo>
                      <a:pt x="288" y="1495"/>
                    </a:lnTo>
                    <a:lnTo>
                      <a:pt x="361" y="1575"/>
                    </a:lnTo>
                    <a:lnTo>
                      <a:pt x="448" y="1653"/>
                    </a:lnTo>
                    <a:lnTo>
                      <a:pt x="539" y="1717"/>
                    </a:lnTo>
                    <a:lnTo>
                      <a:pt x="630" y="1765"/>
                    </a:lnTo>
                    <a:lnTo>
                      <a:pt x="725" y="1801"/>
                    </a:lnTo>
                    <a:lnTo>
                      <a:pt x="819" y="1827"/>
                    </a:lnTo>
                    <a:lnTo>
                      <a:pt x="913" y="1840"/>
                    </a:lnTo>
                    <a:lnTo>
                      <a:pt x="1004" y="1840"/>
                    </a:lnTo>
                    <a:lnTo>
                      <a:pt x="1095" y="1830"/>
                    </a:lnTo>
                    <a:lnTo>
                      <a:pt x="1180" y="1814"/>
                    </a:lnTo>
                    <a:lnTo>
                      <a:pt x="1265" y="1791"/>
                    </a:lnTo>
                    <a:lnTo>
                      <a:pt x="1346" y="1759"/>
                    </a:lnTo>
                    <a:lnTo>
                      <a:pt x="1421" y="1720"/>
                    </a:lnTo>
                    <a:lnTo>
                      <a:pt x="1494" y="1678"/>
                    </a:lnTo>
                    <a:lnTo>
                      <a:pt x="1556" y="1630"/>
                    </a:lnTo>
                    <a:lnTo>
                      <a:pt x="1616" y="1579"/>
                    </a:lnTo>
                    <a:lnTo>
                      <a:pt x="1666" y="1527"/>
                    </a:lnTo>
                    <a:lnTo>
                      <a:pt x="1685" y="1508"/>
                    </a:lnTo>
                    <a:lnTo>
                      <a:pt x="1707" y="1485"/>
                    </a:lnTo>
                    <a:lnTo>
                      <a:pt x="1732" y="1459"/>
                    </a:lnTo>
                    <a:lnTo>
                      <a:pt x="1757" y="1437"/>
                    </a:lnTo>
                    <a:lnTo>
                      <a:pt x="1782" y="1414"/>
                    </a:lnTo>
                    <a:lnTo>
                      <a:pt x="1804" y="1395"/>
                    </a:lnTo>
                    <a:lnTo>
                      <a:pt x="1823" y="1376"/>
                    </a:lnTo>
                    <a:lnTo>
                      <a:pt x="1836" y="1360"/>
                    </a:lnTo>
                    <a:close/>
                  </a:path>
                </a:pathLst>
              </a:custGeom>
              <a:solidFill>
                <a:srgbClr val="E0001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3" name="Freeform 23"/>
              <p:cNvSpPr>
                <a:spLocks/>
              </p:cNvSpPr>
              <p:nvPr/>
            </p:nvSpPr>
            <p:spPr bwMode="auto">
              <a:xfrm>
                <a:off x="3696" y="9522"/>
                <a:ext cx="1453" cy="1582"/>
              </a:xfrm>
              <a:custGeom>
                <a:avLst/>
                <a:gdLst>
                  <a:gd name="T0" fmla="*/ 1440 w 1453"/>
                  <a:gd name="T1" fmla="*/ 1376 h 1582"/>
                  <a:gd name="T2" fmla="*/ 1399 w 1453"/>
                  <a:gd name="T3" fmla="*/ 1414 h 1582"/>
                  <a:gd name="T4" fmla="*/ 1349 w 1453"/>
                  <a:gd name="T5" fmla="*/ 1459 h 1582"/>
                  <a:gd name="T6" fmla="*/ 1302 w 1453"/>
                  <a:gd name="T7" fmla="*/ 1508 h 1582"/>
                  <a:gd name="T8" fmla="*/ 1173 w 1453"/>
                  <a:gd name="T9" fmla="*/ 1556 h 1582"/>
                  <a:gd name="T10" fmla="*/ 973 w 1453"/>
                  <a:gd name="T11" fmla="*/ 1582 h 1582"/>
                  <a:gd name="T12" fmla="*/ 797 w 1453"/>
                  <a:gd name="T13" fmla="*/ 1572 h 1582"/>
                  <a:gd name="T14" fmla="*/ 640 w 1453"/>
                  <a:gd name="T15" fmla="*/ 1534 h 1582"/>
                  <a:gd name="T16" fmla="*/ 505 w 1453"/>
                  <a:gd name="T17" fmla="*/ 1476 h 1582"/>
                  <a:gd name="T18" fmla="*/ 392 w 1453"/>
                  <a:gd name="T19" fmla="*/ 1402 h 1582"/>
                  <a:gd name="T20" fmla="*/ 298 w 1453"/>
                  <a:gd name="T21" fmla="*/ 1324 h 1582"/>
                  <a:gd name="T22" fmla="*/ 222 w 1453"/>
                  <a:gd name="T23" fmla="*/ 1247 h 1582"/>
                  <a:gd name="T24" fmla="*/ 131 w 1453"/>
                  <a:gd name="T25" fmla="*/ 1115 h 1582"/>
                  <a:gd name="T26" fmla="*/ 34 w 1453"/>
                  <a:gd name="T27" fmla="*/ 860 h 1582"/>
                  <a:gd name="T28" fmla="*/ 0 w 1453"/>
                  <a:gd name="T29" fmla="*/ 567 h 1582"/>
                  <a:gd name="T30" fmla="*/ 47 w 1453"/>
                  <a:gd name="T31" fmla="*/ 277 h 1582"/>
                  <a:gd name="T32" fmla="*/ 122 w 1453"/>
                  <a:gd name="T33" fmla="*/ 133 h 1582"/>
                  <a:gd name="T34" fmla="*/ 160 w 1453"/>
                  <a:gd name="T35" fmla="*/ 91 h 1582"/>
                  <a:gd name="T36" fmla="*/ 204 w 1453"/>
                  <a:gd name="T37" fmla="*/ 49 h 1582"/>
                  <a:gd name="T38" fmla="*/ 254 w 1453"/>
                  <a:gd name="T39" fmla="*/ 13 h 1582"/>
                  <a:gd name="T40" fmla="*/ 207 w 1453"/>
                  <a:gd name="T41" fmla="*/ 113 h 1582"/>
                  <a:gd name="T42" fmla="*/ 122 w 1453"/>
                  <a:gd name="T43" fmla="*/ 400 h 1582"/>
                  <a:gd name="T44" fmla="*/ 125 w 1453"/>
                  <a:gd name="T45" fmla="*/ 725 h 1582"/>
                  <a:gd name="T46" fmla="*/ 213 w 1453"/>
                  <a:gd name="T47" fmla="*/ 1028 h 1582"/>
                  <a:gd name="T48" fmla="*/ 339 w 1453"/>
                  <a:gd name="T49" fmla="*/ 1208 h 1582"/>
                  <a:gd name="T50" fmla="*/ 445 w 1453"/>
                  <a:gd name="T51" fmla="*/ 1305 h 1582"/>
                  <a:gd name="T52" fmla="*/ 568 w 1453"/>
                  <a:gd name="T53" fmla="*/ 1385 h 1582"/>
                  <a:gd name="T54" fmla="*/ 706 w 1453"/>
                  <a:gd name="T55" fmla="*/ 1443 h 1582"/>
                  <a:gd name="T56" fmla="*/ 856 w 1453"/>
                  <a:gd name="T57" fmla="*/ 1476 h 1582"/>
                  <a:gd name="T58" fmla="*/ 1017 w 1453"/>
                  <a:gd name="T59" fmla="*/ 1485 h 1582"/>
                  <a:gd name="T60" fmla="*/ 1186 w 1453"/>
                  <a:gd name="T61" fmla="*/ 1459 h 1582"/>
                  <a:gd name="T62" fmla="*/ 1362 w 1453"/>
                  <a:gd name="T63" fmla="*/ 1402 h 158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453"/>
                  <a:gd name="T97" fmla="*/ 0 h 1582"/>
                  <a:gd name="T98" fmla="*/ 1453 w 1453"/>
                  <a:gd name="T99" fmla="*/ 1582 h 1582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453" h="1582">
                    <a:moveTo>
                      <a:pt x="1453" y="1360"/>
                    </a:moveTo>
                    <a:lnTo>
                      <a:pt x="1440" y="1376"/>
                    </a:lnTo>
                    <a:lnTo>
                      <a:pt x="1421" y="1395"/>
                    </a:lnTo>
                    <a:lnTo>
                      <a:pt x="1399" y="1414"/>
                    </a:lnTo>
                    <a:lnTo>
                      <a:pt x="1374" y="1437"/>
                    </a:lnTo>
                    <a:lnTo>
                      <a:pt x="1349" y="1459"/>
                    </a:lnTo>
                    <a:lnTo>
                      <a:pt x="1324" y="1485"/>
                    </a:lnTo>
                    <a:lnTo>
                      <a:pt x="1302" y="1508"/>
                    </a:lnTo>
                    <a:lnTo>
                      <a:pt x="1283" y="1527"/>
                    </a:lnTo>
                    <a:lnTo>
                      <a:pt x="1173" y="1556"/>
                    </a:lnTo>
                    <a:lnTo>
                      <a:pt x="1070" y="1575"/>
                    </a:lnTo>
                    <a:lnTo>
                      <a:pt x="973" y="1582"/>
                    </a:lnTo>
                    <a:lnTo>
                      <a:pt x="882" y="1582"/>
                    </a:lnTo>
                    <a:lnTo>
                      <a:pt x="797" y="1572"/>
                    </a:lnTo>
                    <a:lnTo>
                      <a:pt x="715" y="1556"/>
                    </a:lnTo>
                    <a:lnTo>
                      <a:pt x="640" y="1534"/>
                    </a:lnTo>
                    <a:lnTo>
                      <a:pt x="571" y="1508"/>
                    </a:lnTo>
                    <a:lnTo>
                      <a:pt x="505" y="1476"/>
                    </a:lnTo>
                    <a:lnTo>
                      <a:pt x="445" y="1440"/>
                    </a:lnTo>
                    <a:lnTo>
                      <a:pt x="392" y="1402"/>
                    </a:lnTo>
                    <a:lnTo>
                      <a:pt x="342" y="1363"/>
                    </a:lnTo>
                    <a:lnTo>
                      <a:pt x="298" y="1324"/>
                    </a:lnTo>
                    <a:lnTo>
                      <a:pt x="257" y="1286"/>
                    </a:lnTo>
                    <a:lnTo>
                      <a:pt x="222" y="1247"/>
                    </a:lnTo>
                    <a:lnTo>
                      <a:pt x="194" y="1211"/>
                    </a:lnTo>
                    <a:lnTo>
                      <a:pt x="131" y="1115"/>
                    </a:lnTo>
                    <a:lnTo>
                      <a:pt x="75" y="996"/>
                    </a:lnTo>
                    <a:lnTo>
                      <a:pt x="34" y="860"/>
                    </a:lnTo>
                    <a:lnTo>
                      <a:pt x="9" y="715"/>
                    </a:lnTo>
                    <a:lnTo>
                      <a:pt x="0" y="567"/>
                    </a:lnTo>
                    <a:lnTo>
                      <a:pt x="12" y="419"/>
                    </a:lnTo>
                    <a:lnTo>
                      <a:pt x="47" y="277"/>
                    </a:lnTo>
                    <a:lnTo>
                      <a:pt x="109" y="152"/>
                    </a:lnTo>
                    <a:lnTo>
                      <a:pt x="122" y="133"/>
                    </a:lnTo>
                    <a:lnTo>
                      <a:pt x="138" y="113"/>
                    </a:lnTo>
                    <a:lnTo>
                      <a:pt x="160" y="91"/>
                    </a:lnTo>
                    <a:lnTo>
                      <a:pt x="182" y="71"/>
                    </a:lnTo>
                    <a:lnTo>
                      <a:pt x="204" y="49"/>
                    </a:lnTo>
                    <a:lnTo>
                      <a:pt x="229" y="29"/>
                    </a:lnTo>
                    <a:lnTo>
                      <a:pt x="254" y="13"/>
                    </a:lnTo>
                    <a:lnTo>
                      <a:pt x="279" y="0"/>
                    </a:lnTo>
                    <a:lnTo>
                      <a:pt x="207" y="113"/>
                    </a:lnTo>
                    <a:lnTo>
                      <a:pt x="153" y="248"/>
                    </a:lnTo>
                    <a:lnTo>
                      <a:pt x="122" y="400"/>
                    </a:lnTo>
                    <a:lnTo>
                      <a:pt x="113" y="561"/>
                    </a:lnTo>
                    <a:lnTo>
                      <a:pt x="125" y="725"/>
                    </a:lnTo>
                    <a:lnTo>
                      <a:pt x="156" y="883"/>
                    </a:lnTo>
                    <a:lnTo>
                      <a:pt x="213" y="1028"/>
                    </a:lnTo>
                    <a:lnTo>
                      <a:pt x="291" y="1154"/>
                    </a:lnTo>
                    <a:lnTo>
                      <a:pt x="339" y="1208"/>
                    </a:lnTo>
                    <a:lnTo>
                      <a:pt x="389" y="1257"/>
                    </a:lnTo>
                    <a:lnTo>
                      <a:pt x="445" y="1305"/>
                    </a:lnTo>
                    <a:lnTo>
                      <a:pt x="505" y="1347"/>
                    </a:lnTo>
                    <a:lnTo>
                      <a:pt x="568" y="1385"/>
                    </a:lnTo>
                    <a:lnTo>
                      <a:pt x="634" y="1418"/>
                    </a:lnTo>
                    <a:lnTo>
                      <a:pt x="706" y="1443"/>
                    </a:lnTo>
                    <a:lnTo>
                      <a:pt x="778" y="1463"/>
                    </a:lnTo>
                    <a:lnTo>
                      <a:pt x="856" y="1476"/>
                    </a:lnTo>
                    <a:lnTo>
                      <a:pt x="935" y="1485"/>
                    </a:lnTo>
                    <a:lnTo>
                      <a:pt x="1017" y="1485"/>
                    </a:lnTo>
                    <a:lnTo>
                      <a:pt x="1101" y="1476"/>
                    </a:lnTo>
                    <a:lnTo>
                      <a:pt x="1186" y="1459"/>
                    </a:lnTo>
                    <a:lnTo>
                      <a:pt x="1274" y="1437"/>
                    </a:lnTo>
                    <a:lnTo>
                      <a:pt x="1362" y="1402"/>
                    </a:lnTo>
                    <a:lnTo>
                      <a:pt x="1453" y="1360"/>
                    </a:lnTo>
                    <a:close/>
                  </a:path>
                </a:pathLst>
              </a:custGeom>
              <a:solidFill>
                <a:srgbClr val="E0001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516688" y="855663"/>
            <a:ext cx="985837" cy="1731962"/>
            <a:chOff x="2143" y="1291"/>
            <a:chExt cx="1742" cy="3369"/>
          </a:xfrm>
        </p:grpSpPr>
        <p:sp>
          <p:nvSpPr>
            <p:cNvPr id="2063" name="Freeform 25"/>
            <p:cNvSpPr>
              <a:spLocks/>
            </p:cNvSpPr>
            <p:nvPr/>
          </p:nvSpPr>
          <p:spPr bwMode="auto">
            <a:xfrm>
              <a:off x="2749" y="3681"/>
              <a:ext cx="38" cy="416"/>
            </a:xfrm>
            <a:custGeom>
              <a:avLst/>
              <a:gdLst>
                <a:gd name="T0" fmla="*/ 38 w 38"/>
                <a:gd name="T1" fmla="*/ 23 h 416"/>
                <a:gd name="T2" fmla="*/ 28 w 38"/>
                <a:gd name="T3" fmla="*/ 16 h 416"/>
                <a:gd name="T4" fmla="*/ 19 w 38"/>
                <a:gd name="T5" fmla="*/ 10 h 416"/>
                <a:gd name="T6" fmla="*/ 10 w 38"/>
                <a:gd name="T7" fmla="*/ 7 h 416"/>
                <a:gd name="T8" fmla="*/ 0 w 38"/>
                <a:gd name="T9" fmla="*/ 0 h 416"/>
                <a:gd name="T10" fmla="*/ 0 w 38"/>
                <a:gd name="T11" fmla="*/ 0 h 416"/>
                <a:gd name="T12" fmla="*/ 0 w 38"/>
                <a:gd name="T13" fmla="*/ 416 h 416"/>
                <a:gd name="T14" fmla="*/ 38 w 38"/>
                <a:gd name="T15" fmla="*/ 416 h 416"/>
                <a:gd name="T16" fmla="*/ 38 w 38"/>
                <a:gd name="T17" fmla="*/ 23 h 416"/>
                <a:gd name="T18" fmla="*/ 38 w 38"/>
                <a:gd name="T19" fmla="*/ 23 h 4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8"/>
                <a:gd name="T31" fmla="*/ 0 h 416"/>
                <a:gd name="T32" fmla="*/ 38 w 38"/>
                <a:gd name="T33" fmla="*/ 416 h 41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8" h="416">
                  <a:moveTo>
                    <a:pt x="38" y="23"/>
                  </a:moveTo>
                  <a:lnTo>
                    <a:pt x="28" y="16"/>
                  </a:lnTo>
                  <a:lnTo>
                    <a:pt x="19" y="10"/>
                  </a:lnTo>
                  <a:lnTo>
                    <a:pt x="10" y="7"/>
                  </a:lnTo>
                  <a:lnTo>
                    <a:pt x="0" y="0"/>
                  </a:lnTo>
                  <a:lnTo>
                    <a:pt x="0" y="416"/>
                  </a:lnTo>
                  <a:lnTo>
                    <a:pt x="38" y="416"/>
                  </a:lnTo>
                  <a:lnTo>
                    <a:pt x="38" y="23"/>
                  </a:lnTo>
                  <a:close/>
                </a:path>
              </a:pathLst>
            </a:custGeom>
            <a:solidFill>
              <a:srgbClr val="00D8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4" name="Freeform 26"/>
            <p:cNvSpPr>
              <a:spLocks/>
            </p:cNvSpPr>
            <p:nvPr/>
          </p:nvSpPr>
          <p:spPr bwMode="auto">
            <a:xfrm>
              <a:off x="2143" y="1291"/>
              <a:ext cx="1742" cy="3369"/>
            </a:xfrm>
            <a:custGeom>
              <a:avLst/>
              <a:gdLst>
                <a:gd name="T0" fmla="*/ 848 w 1742"/>
                <a:gd name="T1" fmla="*/ 0 h 3369"/>
                <a:gd name="T2" fmla="*/ 1742 w 1742"/>
                <a:gd name="T3" fmla="*/ 2941 h 3369"/>
                <a:gd name="T4" fmla="*/ 1720 w 1742"/>
                <a:gd name="T5" fmla="*/ 3031 h 3369"/>
                <a:gd name="T6" fmla="*/ 1670 w 1742"/>
                <a:gd name="T7" fmla="*/ 3109 h 3369"/>
                <a:gd name="T8" fmla="*/ 1589 w 1742"/>
                <a:gd name="T9" fmla="*/ 3179 h 3369"/>
                <a:gd name="T10" fmla="*/ 1485 w 1742"/>
                <a:gd name="T11" fmla="*/ 3241 h 3369"/>
                <a:gd name="T12" fmla="*/ 1363 w 1742"/>
                <a:gd name="T13" fmla="*/ 3289 h 3369"/>
                <a:gd name="T14" fmla="*/ 1224 w 1742"/>
                <a:gd name="T15" fmla="*/ 3328 h 3369"/>
                <a:gd name="T16" fmla="*/ 1077 w 1742"/>
                <a:gd name="T17" fmla="*/ 3353 h 3369"/>
                <a:gd name="T18" fmla="*/ 923 w 1742"/>
                <a:gd name="T19" fmla="*/ 3366 h 3369"/>
                <a:gd name="T20" fmla="*/ 766 w 1742"/>
                <a:gd name="T21" fmla="*/ 3369 h 3369"/>
                <a:gd name="T22" fmla="*/ 612 w 1742"/>
                <a:gd name="T23" fmla="*/ 3357 h 3369"/>
                <a:gd name="T24" fmla="*/ 468 w 1742"/>
                <a:gd name="T25" fmla="*/ 3334 h 3369"/>
                <a:gd name="T26" fmla="*/ 333 w 1742"/>
                <a:gd name="T27" fmla="*/ 3295 h 3369"/>
                <a:gd name="T28" fmla="*/ 217 w 1742"/>
                <a:gd name="T29" fmla="*/ 3244 h 3369"/>
                <a:gd name="T30" fmla="*/ 116 w 1742"/>
                <a:gd name="T31" fmla="*/ 3176 h 3369"/>
                <a:gd name="T32" fmla="*/ 44 w 1742"/>
                <a:gd name="T33" fmla="*/ 3092 h 3369"/>
                <a:gd name="T34" fmla="*/ 0 w 1742"/>
                <a:gd name="T35" fmla="*/ 2996 h 3369"/>
                <a:gd name="T36" fmla="*/ 848 w 1742"/>
                <a:gd name="T37" fmla="*/ 0 h 336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42"/>
                <a:gd name="T58" fmla="*/ 0 h 3369"/>
                <a:gd name="T59" fmla="*/ 1742 w 1742"/>
                <a:gd name="T60" fmla="*/ 3369 h 336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42" h="3369">
                  <a:moveTo>
                    <a:pt x="848" y="0"/>
                  </a:moveTo>
                  <a:lnTo>
                    <a:pt x="1742" y="2941"/>
                  </a:lnTo>
                  <a:lnTo>
                    <a:pt x="1720" y="3031"/>
                  </a:lnTo>
                  <a:lnTo>
                    <a:pt x="1670" y="3109"/>
                  </a:lnTo>
                  <a:lnTo>
                    <a:pt x="1589" y="3179"/>
                  </a:lnTo>
                  <a:lnTo>
                    <a:pt x="1485" y="3241"/>
                  </a:lnTo>
                  <a:lnTo>
                    <a:pt x="1363" y="3289"/>
                  </a:lnTo>
                  <a:lnTo>
                    <a:pt x="1224" y="3328"/>
                  </a:lnTo>
                  <a:lnTo>
                    <a:pt x="1077" y="3353"/>
                  </a:lnTo>
                  <a:lnTo>
                    <a:pt x="923" y="3366"/>
                  </a:lnTo>
                  <a:lnTo>
                    <a:pt x="766" y="3369"/>
                  </a:lnTo>
                  <a:lnTo>
                    <a:pt x="612" y="3357"/>
                  </a:lnTo>
                  <a:lnTo>
                    <a:pt x="468" y="3334"/>
                  </a:lnTo>
                  <a:lnTo>
                    <a:pt x="333" y="3295"/>
                  </a:lnTo>
                  <a:lnTo>
                    <a:pt x="217" y="3244"/>
                  </a:lnTo>
                  <a:lnTo>
                    <a:pt x="116" y="3176"/>
                  </a:lnTo>
                  <a:lnTo>
                    <a:pt x="44" y="3092"/>
                  </a:lnTo>
                  <a:lnTo>
                    <a:pt x="0" y="2996"/>
                  </a:lnTo>
                  <a:lnTo>
                    <a:pt x="848" y="0"/>
                  </a:lnTo>
                  <a:close/>
                </a:path>
              </a:pathLst>
            </a:custGeom>
            <a:solidFill>
              <a:srgbClr val="00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5" name="Freeform 27"/>
            <p:cNvSpPr>
              <a:spLocks/>
            </p:cNvSpPr>
            <p:nvPr/>
          </p:nvSpPr>
          <p:spPr bwMode="auto">
            <a:xfrm>
              <a:off x="2991" y="1517"/>
              <a:ext cx="800" cy="3060"/>
            </a:xfrm>
            <a:custGeom>
              <a:avLst/>
              <a:gdLst>
                <a:gd name="T0" fmla="*/ 0 w 800"/>
                <a:gd name="T1" fmla="*/ 0 h 3060"/>
                <a:gd name="T2" fmla="*/ 800 w 800"/>
                <a:gd name="T3" fmla="*/ 2738 h 3060"/>
                <a:gd name="T4" fmla="*/ 788 w 800"/>
                <a:gd name="T5" fmla="*/ 2776 h 3060"/>
                <a:gd name="T6" fmla="*/ 766 w 800"/>
                <a:gd name="T7" fmla="*/ 2815 h 3060"/>
                <a:gd name="T8" fmla="*/ 741 w 800"/>
                <a:gd name="T9" fmla="*/ 2850 h 3060"/>
                <a:gd name="T10" fmla="*/ 706 w 800"/>
                <a:gd name="T11" fmla="*/ 2879 h 3060"/>
                <a:gd name="T12" fmla="*/ 668 w 800"/>
                <a:gd name="T13" fmla="*/ 2911 h 3060"/>
                <a:gd name="T14" fmla="*/ 624 w 800"/>
                <a:gd name="T15" fmla="*/ 2937 h 3060"/>
                <a:gd name="T16" fmla="*/ 574 w 800"/>
                <a:gd name="T17" fmla="*/ 2960 h 3060"/>
                <a:gd name="T18" fmla="*/ 524 w 800"/>
                <a:gd name="T19" fmla="*/ 2982 h 3060"/>
                <a:gd name="T20" fmla="*/ 464 w 800"/>
                <a:gd name="T21" fmla="*/ 3002 h 3060"/>
                <a:gd name="T22" fmla="*/ 405 w 800"/>
                <a:gd name="T23" fmla="*/ 3018 h 3060"/>
                <a:gd name="T24" fmla="*/ 342 w 800"/>
                <a:gd name="T25" fmla="*/ 3031 h 3060"/>
                <a:gd name="T26" fmla="*/ 276 w 800"/>
                <a:gd name="T27" fmla="*/ 3040 h 3060"/>
                <a:gd name="T28" fmla="*/ 210 w 800"/>
                <a:gd name="T29" fmla="*/ 3050 h 3060"/>
                <a:gd name="T30" fmla="*/ 141 w 800"/>
                <a:gd name="T31" fmla="*/ 3056 h 3060"/>
                <a:gd name="T32" fmla="*/ 69 w 800"/>
                <a:gd name="T33" fmla="*/ 3060 h 3060"/>
                <a:gd name="T34" fmla="*/ 0 w 800"/>
                <a:gd name="T35" fmla="*/ 3060 h 3060"/>
                <a:gd name="T36" fmla="*/ 0 w 800"/>
                <a:gd name="T37" fmla="*/ 0 h 306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00"/>
                <a:gd name="T58" fmla="*/ 0 h 3060"/>
                <a:gd name="T59" fmla="*/ 800 w 800"/>
                <a:gd name="T60" fmla="*/ 3060 h 306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00" h="3060">
                  <a:moveTo>
                    <a:pt x="0" y="0"/>
                  </a:moveTo>
                  <a:lnTo>
                    <a:pt x="800" y="2738"/>
                  </a:lnTo>
                  <a:lnTo>
                    <a:pt x="788" y="2776"/>
                  </a:lnTo>
                  <a:lnTo>
                    <a:pt x="766" y="2815"/>
                  </a:lnTo>
                  <a:lnTo>
                    <a:pt x="741" y="2850"/>
                  </a:lnTo>
                  <a:lnTo>
                    <a:pt x="706" y="2879"/>
                  </a:lnTo>
                  <a:lnTo>
                    <a:pt x="668" y="2911"/>
                  </a:lnTo>
                  <a:lnTo>
                    <a:pt x="624" y="2937"/>
                  </a:lnTo>
                  <a:lnTo>
                    <a:pt x="574" y="2960"/>
                  </a:lnTo>
                  <a:lnTo>
                    <a:pt x="524" y="2982"/>
                  </a:lnTo>
                  <a:lnTo>
                    <a:pt x="464" y="3002"/>
                  </a:lnTo>
                  <a:lnTo>
                    <a:pt x="405" y="3018"/>
                  </a:lnTo>
                  <a:lnTo>
                    <a:pt x="342" y="3031"/>
                  </a:lnTo>
                  <a:lnTo>
                    <a:pt x="276" y="3040"/>
                  </a:lnTo>
                  <a:lnTo>
                    <a:pt x="210" y="3050"/>
                  </a:lnTo>
                  <a:lnTo>
                    <a:pt x="141" y="3056"/>
                  </a:lnTo>
                  <a:lnTo>
                    <a:pt x="69" y="3060"/>
                  </a:lnTo>
                  <a:lnTo>
                    <a:pt x="0" y="30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AA5E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6" name="Freeform 28"/>
            <p:cNvSpPr>
              <a:spLocks/>
            </p:cNvSpPr>
            <p:nvPr/>
          </p:nvSpPr>
          <p:spPr bwMode="auto">
            <a:xfrm>
              <a:off x="2206" y="1849"/>
              <a:ext cx="694" cy="2612"/>
            </a:xfrm>
            <a:custGeom>
              <a:avLst/>
              <a:gdLst>
                <a:gd name="T0" fmla="*/ 0 w 694"/>
                <a:gd name="T1" fmla="*/ 2438 h 2612"/>
                <a:gd name="T2" fmla="*/ 13 w 694"/>
                <a:gd name="T3" fmla="*/ 2464 h 2612"/>
                <a:gd name="T4" fmla="*/ 31 w 694"/>
                <a:gd name="T5" fmla="*/ 2489 h 2612"/>
                <a:gd name="T6" fmla="*/ 50 w 694"/>
                <a:gd name="T7" fmla="*/ 2512 h 2612"/>
                <a:gd name="T8" fmla="*/ 72 w 694"/>
                <a:gd name="T9" fmla="*/ 2534 h 2612"/>
                <a:gd name="T10" fmla="*/ 97 w 694"/>
                <a:gd name="T11" fmla="*/ 2557 h 2612"/>
                <a:gd name="T12" fmla="*/ 126 w 694"/>
                <a:gd name="T13" fmla="*/ 2576 h 2612"/>
                <a:gd name="T14" fmla="*/ 157 w 694"/>
                <a:gd name="T15" fmla="*/ 2596 h 2612"/>
                <a:gd name="T16" fmla="*/ 188 w 694"/>
                <a:gd name="T17" fmla="*/ 2612 h 2612"/>
                <a:gd name="T18" fmla="*/ 694 w 694"/>
                <a:gd name="T19" fmla="*/ 0 h 2612"/>
                <a:gd name="T20" fmla="*/ 0 w 694"/>
                <a:gd name="T21" fmla="*/ 2438 h 26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94"/>
                <a:gd name="T34" fmla="*/ 0 h 2612"/>
                <a:gd name="T35" fmla="*/ 694 w 694"/>
                <a:gd name="T36" fmla="*/ 2612 h 26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94" h="2612">
                  <a:moveTo>
                    <a:pt x="0" y="2438"/>
                  </a:moveTo>
                  <a:lnTo>
                    <a:pt x="13" y="2464"/>
                  </a:lnTo>
                  <a:lnTo>
                    <a:pt x="31" y="2489"/>
                  </a:lnTo>
                  <a:lnTo>
                    <a:pt x="50" y="2512"/>
                  </a:lnTo>
                  <a:lnTo>
                    <a:pt x="72" y="2534"/>
                  </a:lnTo>
                  <a:lnTo>
                    <a:pt x="97" y="2557"/>
                  </a:lnTo>
                  <a:lnTo>
                    <a:pt x="126" y="2576"/>
                  </a:lnTo>
                  <a:lnTo>
                    <a:pt x="157" y="2596"/>
                  </a:lnTo>
                  <a:lnTo>
                    <a:pt x="188" y="2612"/>
                  </a:lnTo>
                  <a:lnTo>
                    <a:pt x="694" y="0"/>
                  </a:lnTo>
                  <a:lnTo>
                    <a:pt x="0" y="2438"/>
                  </a:lnTo>
                  <a:close/>
                </a:path>
              </a:pathLst>
            </a:custGeom>
            <a:solidFill>
              <a:srgbClr val="0063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7" name="Freeform 29"/>
            <p:cNvSpPr>
              <a:spLocks/>
            </p:cNvSpPr>
            <p:nvPr/>
          </p:nvSpPr>
          <p:spPr bwMode="auto">
            <a:xfrm>
              <a:off x="2831" y="1517"/>
              <a:ext cx="160" cy="3060"/>
            </a:xfrm>
            <a:custGeom>
              <a:avLst/>
              <a:gdLst>
                <a:gd name="T0" fmla="*/ 160 w 160"/>
                <a:gd name="T1" fmla="*/ 0 h 3060"/>
                <a:gd name="T2" fmla="*/ 160 w 160"/>
                <a:gd name="T3" fmla="*/ 3060 h 3060"/>
                <a:gd name="T4" fmla="*/ 141 w 160"/>
                <a:gd name="T5" fmla="*/ 3060 h 3060"/>
                <a:gd name="T6" fmla="*/ 119 w 160"/>
                <a:gd name="T7" fmla="*/ 3060 h 3060"/>
                <a:gd name="T8" fmla="*/ 100 w 160"/>
                <a:gd name="T9" fmla="*/ 3060 h 3060"/>
                <a:gd name="T10" fmla="*/ 81 w 160"/>
                <a:gd name="T11" fmla="*/ 3060 h 3060"/>
                <a:gd name="T12" fmla="*/ 59 w 160"/>
                <a:gd name="T13" fmla="*/ 3060 h 3060"/>
                <a:gd name="T14" fmla="*/ 41 w 160"/>
                <a:gd name="T15" fmla="*/ 3056 h 3060"/>
                <a:gd name="T16" fmla="*/ 19 w 160"/>
                <a:gd name="T17" fmla="*/ 3056 h 3060"/>
                <a:gd name="T18" fmla="*/ 0 w 160"/>
                <a:gd name="T19" fmla="*/ 3053 h 3060"/>
                <a:gd name="T20" fmla="*/ 160 w 160"/>
                <a:gd name="T21" fmla="*/ 0 h 306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0"/>
                <a:gd name="T34" fmla="*/ 0 h 3060"/>
                <a:gd name="T35" fmla="*/ 160 w 160"/>
                <a:gd name="T36" fmla="*/ 3060 h 306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0" h="3060">
                  <a:moveTo>
                    <a:pt x="160" y="0"/>
                  </a:moveTo>
                  <a:lnTo>
                    <a:pt x="160" y="3060"/>
                  </a:lnTo>
                  <a:lnTo>
                    <a:pt x="141" y="3060"/>
                  </a:lnTo>
                  <a:lnTo>
                    <a:pt x="119" y="3060"/>
                  </a:lnTo>
                  <a:lnTo>
                    <a:pt x="100" y="3060"/>
                  </a:lnTo>
                  <a:lnTo>
                    <a:pt x="81" y="3060"/>
                  </a:lnTo>
                  <a:lnTo>
                    <a:pt x="59" y="3060"/>
                  </a:lnTo>
                  <a:lnTo>
                    <a:pt x="41" y="3056"/>
                  </a:lnTo>
                  <a:lnTo>
                    <a:pt x="19" y="3056"/>
                  </a:lnTo>
                  <a:lnTo>
                    <a:pt x="0" y="3053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0063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7497763" y="260350"/>
            <a:ext cx="841375" cy="2219325"/>
            <a:chOff x="6267" y="748"/>
            <a:chExt cx="1488" cy="4319"/>
          </a:xfrm>
        </p:grpSpPr>
        <p:sp>
          <p:nvSpPr>
            <p:cNvPr id="2061" name="Freeform 31"/>
            <p:cNvSpPr>
              <a:spLocks/>
            </p:cNvSpPr>
            <p:nvPr/>
          </p:nvSpPr>
          <p:spPr bwMode="auto">
            <a:xfrm>
              <a:off x="6267" y="748"/>
              <a:ext cx="1488" cy="4319"/>
            </a:xfrm>
            <a:custGeom>
              <a:avLst/>
              <a:gdLst>
                <a:gd name="T0" fmla="*/ 1394 w 1488"/>
                <a:gd name="T1" fmla="*/ 3491 h 4319"/>
                <a:gd name="T2" fmla="*/ 1315 w 1488"/>
                <a:gd name="T3" fmla="*/ 3356 h 4319"/>
                <a:gd name="T4" fmla="*/ 1284 w 1488"/>
                <a:gd name="T5" fmla="*/ 3208 h 4319"/>
                <a:gd name="T6" fmla="*/ 1287 w 1488"/>
                <a:gd name="T7" fmla="*/ 3031 h 4319"/>
                <a:gd name="T8" fmla="*/ 1099 w 1488"/>
                <a:gd name="T9" fmla="*/ 2055 h 4319"/>
                <a:gd name="T10" fmla="*/ 1488 w 1488"/>
                <a:gd name="T11" fmla="*/ 1961 h 4319"/>
                <a:gd name="T12" fmla="*/ 873 w 1488"/>
                <a:gd name="T13" fmla="*/ 1050 h 4319"/>
                <a:gd name="T14" fmla="*/ 791 w 1488"/>
                <a:gd name="T15" fmla="*/ 415 h 4319"/>
                <a:gd name="T16" fmla="*/ 838 w 1488"/>
                <a:gd name="T17" fmla="*/ 0 h 4319"/>
                <a:gd name="T18" fmla="*/ 650 w 1488"/>
                <a:gd name="T19" fmla="*/ 374 h 4319"/>
                <a:gd name="T20" fmla="*/ 697 w 1488"/>
                <a:gd name="T21" fmla="*/ 1163 h 4319"/>
                <a:gd name="T22" fmla="*/ 411 w 1488"/>
                <a:gd name="T23" fmla="*/ 1965 h 4319"/>
                <a:gd name="T24" fmla="*/ 0 w 1488"/>
                <a:gd name="T25" fmla="*/ 2055 h 4319"/>
                <a:gd name="T26" fmla="*/ 191 w 1488"/>
                <a:gd name="T27" fmla="*/ 2931 h 4319"/>
                <a:gd name="T28" fmla="*/ 207 w 1488"/>
                <a:gd name="T29" fmla="*/ 3124 h 4319"/>
                <a:gd name="T30" fmla="*/ 191 w 1488"/>
                <a:gd name="T31" fmla="*/ 3285 h 4319"/>
                <a:gd name="T32" fmla="*/ 138 w 1488"/>
                <a:gd name="T33" fmla="*/ 3427 h 4319"/>
                <a:gd name="T34" fmla="*/ 38 w 1488"/>
                <a:gd name="T35" fmla="*/ 3559 h 4319"/>
                <a:gd name="T36" fmla="*/ 78 w 1488"/>
                <a:gd name="T37" fmla="*/ 4139 h 4319"/>
                <a:gd name="T38" fmla="*/ 552 w 1488"/>
                <a:gd name="T39" fmla="*/ 2052 h 4319"/>
                <a:gd name="T40" fmla="*/ 694 w 1488"/>
                <a:gd name="T41" fmla="*/ 2261 h 4319"/>
                <a:gd name="T42" fmla="*/ 794 w 1488"/>
                <a:gd name="T43" fmla="*/ 2052 h 4319"/>
                <a:gd name="T44" fmla="*/ 794 w 1488"/>
                <a:gd name="T45" fmla="*/ 1752 h 4319"/>
                <a:gd name="T46" fmla="*/ 694 w 1488"/>
                <a:gd name="T47" fmla="*/ 1961 h 4319"/>
                <a:gd name="T48" fmla="*/ 706 w 1488"/>
                <a:gd name="T49" fmla="*/ 1337 h 4319"/>
                <a:gd name="T50" fmla="*/ 917 w 1488"/>
                <a:gd name="T51" fmla="*/ 1961 h 4319"/>
                <a:gd name="T52" fmla="*/ 794 w 1488"/>
                <a:gd name="T53" fmla="*/ 2052 h 4319"/>
                <a:gd name="T54" fmla="*/ 1387 w 1488"/>
                <a:gd name="T55" fmla="*/ 4139 h 4319"/>
                <a:gd name="T56" fmla="*/ 1450 w 1488"/>
                <a:gd name="T57" fmla="*/ 4319 h 4319"/>
                <a:gd name="T58" fmla="*/ 1372 w 1488"/>
                <a:gd name="T59" fmla="*/ 3607 h 4319"/>
                <a:gd name="T60" fmla="*/ 1362 w 1488"/>
                <a:gd name="T61" fmla="*/ 3636 h 4319"/>
                <a:gd name="T62" fmla="*/ 1337 w 1488"/>
                <a:gd name="T63" fmla="*/ 3646 h 4319"/>
                <a:gd name="T64" fmla="*/ 1309 w 1488"/>
                <a:gd name="T65" fmla="*/ 3636 h 4319"/>
                <a:gd name="T66" fmla="*/ 1299 w 1488"/>
                <a:gd name="T67" fmla="*/ 3607 h 4319"/>
                <a:gd name="T68" fmla="*/ 1309 w 1488"/>
                <a:gd name="T69" fmla="*/ 3582 h 4319"/>
                <a:gd name="T70" fmla="*/ 1337 w 1488"/>
                <a:gd name="T71" fmla="*/ 3572 h 4319"/>
                <a:gd name="T72" fmla="*/ 1362 w 1488"/>
                <a:gd name="T73" fmla="*/ 3582 h 4319"/>
                <a:gd name="T74" fmla="*/ 1372 w 1488"/>
                <a:gd name="T75" fmla="*/ 3607 h 431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488"/>
                <a:gd name="T115" fmla="*/ 0 h 4319"/>
                <a:gd name="T116" fmla="*/ 1488 w 1488"/>
                <a:gd name="T117" fmla="*/ 4319 h 431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488" h="4319">
                  <a:moveTo>
                    <a:pt x="1450" y="3559"/>
                  </a:moveTo>
                  <a:lnTo>
                    <a:pt x="1394" y="3491"/>
                  </a:lnTo>
                  <a:lnTo>
                    <a:pt x="1350" y="3427"/>
                  </a:lnTo>
                  <a:lnTo>
                    <a:pt x="1315" y="3356"/>
                  </a:lnTo>
                  <a:lnTo>
                    <a:pt x="1296" y="3285"/>
                  </a:lnTo>
                  <a:lnTo>
                    <a:pt x="1284" y="3208"/>
                  </a:lnTo>
                  <a:lnTo>
                    <a:pt x="1281" y="3124"/>
                  </a:lnTo>
                  <a:lnTo>
                    <a:pt x="1287" y="3031"/>
                  </a:lnTo>
                  <a:lnTo>
                    <a:pt x="1296" y="2931"/>
                  </a:lnTo>
                  <a:lnTo>
                    <a:pt x="1099" y="2055"/>
                  </a:lnTo>
                  <a:lnTo>
                    <a:pt x="1488" y="2055"/>
                  </a:lnTo>
                  <a:lnTo>
                    <a:pt x="1488" y="1961"/>
                  </a:lnTo>
                  <a:lnTo>
                    <a:pt x="1080" y="1965"/>
                  </a:lnTo>
                  <a:lnTo>
                    <a:pt x="873" y="1050"/>
                  </a:lnTo>
                  <a:lnTo>
                    <a:pt x="791" y="1163"/>
                  </a:lnTo>
                  <a:lnTo>
                    <a:pt x="791" y="415"/>
                  </a:lnTo>
                  <a:lnTo>
                    <a:pt x="838" y="374"/>
                  </a:lnTo>
                  <a:lnTo>
                    <a:pt x="838" y="0"/>
                  </a:lnTo>
                  <a:lnTo>
                    <a:pt x="650" y="0"/>
                  </a:lnTo>
                  <a:lnTo>
                    <a:pt x="650" y="374"/>
                  </a:lnTo>
                  <a:lnTo>
                    <a:pt x="697" y="415"/>
                  </a:lnTo>
                  <a:lnTo>
                    <a:pt x="697" y="1163"/>
                  </a:lnTo>
                  <a:lnTo>
                    <a:pt x="615" y="1050"/>
                  </a:lnTo>
                  <a:lnTo>
                    <a:pt x="411" y="1965"/>
                  </a:lnTo>
                  <a:lnTo>
                    <a:pt x="0" y="1961"/>
                  </a:lnTo>
                  <a:lnTo>
                    <a:pt x="0" y="2055"/>
                  </a:lnTo>
                  <a:lnTo>
                    <a:pt x="389" y="2055"/>
                  </a:lnTo>
                  <a:lnTo>
                    <a:pt x="191" y="2931"/>
                  </a:lnTo>
                  <a:lnTo>
                    <a:pt x="201" y="3031"/>
                  </a:lnTo>
                  <a:lnTo>
                    <a:pt x="207" y="3124"/>
                  </a:lnTo>
                  <a:lnTo>
                    <a:pt x="204" y="3208"/>
                  </a:lnTo>
                  <a:lnTo>
                    <a:pt x="191" y="3285"/>
                  </a:lnTo>
                  <a:lnTo>
                    <a:pt x="173" y="3356"/>
                  </a:lnTo>
                  <a:lnTo>
                    <a:pt x="138" y="3427"/>
                  </a:lnTo>
                  <a:lnTo>
                    <a:pt x="94" y="3491"/>
                  </a:lnTo>
                  <a:lnTo>
                    <a:pt x="38" y="3559"/>
                  </a:lnTo>
                  <a:lnTo>
                    <a:pt x="38" y="4319"/>
                  </a:lnTo>
                  <a:lnTo>
                    <a:pt x="78" y="4139"/>
                  </a:lnTo>
                  <a:lnTo>
                    <a:pt x="100" y="4139"/>
                  </a:lnTo>
                  <a:lnTo>
                    <a:pt x="552" y="2052"/>
                  </a:lnTo>
                  <a:lnTo>
                    <a:pt x="694" y="2052"/>
                  </a:lnTo>
                  <a:lnTo>
                    <a:pt x="694" y="2261"/>
                  </a:lnTo>
                  <a:lnTo>
                    <a:pt x="794" y="2261"/>
                  </a:lnTo>
                  <a:lnTo>
                    <a:pt x="794" y="2052"/>
                  </a:lnTo>
                  <a:lnTo>
                    <a:pt x="794" y="1961"/>
                  </a:lnTo>
                  <a:lnTo>
                    <a:pt x="794" y="1752"/>
                  </a:lnTo>
                  <a:lnTo>
                    <a:pt x="694" y="1752"/>
                  </a:lnTo>
                  <a:lnTo>
                    <a:pt x="694" y="1961"/>
                  </a:lnTo>
                  <a:lnTo>
                    <a:pt x="571" y="1961"/>
                  </a:lnTo>
                  <a:lnTo>
                    <a:pt x="706" y="1337"/>
                  </a:lnTo>
                  <a:lnTo>
                    <a:pt x="785" y="1337"/>
                  </a:lnTo>
                  <a:lnTo>
                    <a:pt x="917" y="1961"/>
                  </a:lnTo>
                  <a:lnTo>
                    <a:pt x="794" y="1961"/>
                  </a:lnTo>
                  <a:lnTo>
                    <a:pt x="794" y="2052"/>
                  </a:lnTo>
                  <a:lnTo>
                    <a:pt x="938" y="2052"/>
                  </a:lnTo>
                  <a:lnTo>
                    <a:pt x="1387" y="4139"/>
                  </a:lnTo>
                  <a:lnTo>
                    <a:pt x="1412" y="4139"/>
                  </a:lnTo>
                  <a:lnTo>
                    <a:pt x="1450" y="4319"/>
                  </a:lnTo>
                  <a:lnTo>
                    <a:pt x="1450" y="3559"/>
                  </a:lnTo>
                  <a:lnTo>
                    <a:pt x="1372" y="3607"/>
                  </a:lnTo>
                  <a:lnTo>
                    <a:pt x="1369" y="3623"/>
                  </a:lnTo>
                  <a:lnTo>
                    <a:pt x="1362" y="3636"/>
                  </a:lnTo>
                  <a:lnTo>
                    <a:pt x="1350" y="3643"/>
                  </a:lnTo>
                  <a:lnTo>
                    <a:pt x="1337" y="3646"/>
                  </a:lnTo>
                  <a:lnTo>
                    <a:pt x="1321" y="3643"/>
                  </a:lnTo>
                  <a:lnTo>
                    <a:pt x="1309" y="3636"/>
                  </a:lnTo>
                  <a:lnTo>
                    <a:pt x="1303" y="3623"/>
                  </a:lnTo>
                  <a:lnTo>
                    <a:pt x="1299" y="3607"/>
                  </a:lnTo>
                  <a:lnTo>
                    <a:pt x="1303" y="3594"/>
                  </a:lnTo>
                  <a:lnTo>
                    <a:pt x="1309" y="3582"/>
                  </a:lnTo>
                  <a:lnTo>
                    <a:pt x="1321" y="3575"/>
                  </a:lnTo>
                  <a:lnTo>
                    <a:pt x="1337" y="3572"/>
                  </a:lnTo>
                  <a:lnTo>
                    <a:pt x="1350" y="3575"/>
                  </a:lnTo>
                  <a:lnTo>
                    <a:pt x="1362" y="3582"/>
                  </a:lnTo>
                  <a:lnTo>
                    <a:pt x="1369" y="3594"/>
                  </a:lnTo>
                  <a:lnTo>
                    <a:pt x="1372" y="3607"/>
                  </a:lnTo>
                  <a:lnTo>
                    <a:pt x="1450" y="3559"/>
                  </a:lnTo>
                  <a:close/>
                </a:path>
              </a:pathLst>
            </a:custGeom>
            <a:gradFill rotWithShape="1">
              <a:gsLst>
                <a:gs pos="0">
                  <a:srgbClr val="4D4D4D"/>
                </a:gs>
                <a:gs pos="100000">
                  <a:srgbClr val="131313"/>
                </a:gs>
              </a:gsLst>
              <a:path path="rect">
                <a:fillToRect t="100000" r="10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2" name="Freeform 32"/>
            <p:cNvSpPr>
              <a:spLocks/>
            </p:cNvSpPr>
            <p:nvPr/>
          </p:nvSpPr>
          <p:spPr bwMode="auto">
            <a:xfrm>
              <a:off x="6666" y="1183"/>
              <a:ext cx="704" cy="721"/>
            </a:xfrm>
            <a:custGeom>
              <a:avLst/>
              <a:gdLst>
                <a:gd name="T0" fmla="*/ 299 w 704"/>
                <a:gd name="T1" fmla="*/ 96 h 721"/>
                <a:gd name="T2" fmla="*/ 201 w 704"/>
                <a:gd name="T3" fmla="*/ 135 h 721"/>
                <a:gd name="T4" fmla="*/ 132 w 704"/>
                <a:gd name="T5" fmla="*/ 209 h 721"/>
                <a:gd name="T6" fmla="*/ 91 w 704"/>
                <a:gd name="T7" fmla="*/ 306 h 721"/>
                <a:gd name="T8" fmla="*/ 91 w 704"/>
                <a:gd name="T9" fmla="*/ 415 h 721"/>
                <a:gd name="T10" fmla="*/ 132 w 704"/>
                <a:gd name="T11" fmla="*/ 515 h 721"/>
                <a:gd name="T12" fmla="*/ 201 w 704"/>
                <a:gd name="T13" fmla="*/ 586 h 721"/>
                <a:gd name="T14" fmla="*/ 299 w 704"/>
                <a:gd name="T15" fmla="*/ 628 h 721"/>
                <a:gd name="T16" fmla="*/ 405 w 704"/>
                <a:gd name="T17" fmla="*/ 628 h 721"/>
                <a:gd name="T18" fmla="*/ 503 w 704"/>
                <a:gd name="T19" fmla="*/ 586 h 721"/>
                <a:gd name="T20" fmla="*/ 572 w 704"/>
                <a:gd name="T21" fmla="*/ 515 h 721"/>
                <a:gd name="T22" fmla="*/ 613 w 704"/>
                <a:gd name="T23" fmla="*/ 415 h 721"/>
                <a:gd name="T24" fmla="*/ 613 w 704"/>
                <a:gd name="T25" fmla="*/ 306 h 721"/>
                <a:gd name="T26" fmla="*/ 572 w 704"/>
                <a:gd name="T27" fmla="*/ 209 h 721"/>
                <a:gd name="T28" fmla="*/ 503 w 704"/>
                <a:gd name="T29" fmla="*/ 135 h 721"/>
                <a:gd name="T30" fmla="*/ 405 w 704"/>
                <a:gd name="T31" fmla="*/ 96 h 721"/>
                <a:gd name="T32" fmla="*/ 352 w 704"/>
                <a:gd name="T33" fmla="*/ 0 h 721"/>
                <a:gd name="T34" fmla="*/ 490 w 704"/>
                <a:gd name="T35" fmla="*/ 29 h 721"/>
                <a:gd name="T36" fmla="*/ 600 w 704"/>
                <a:gd name="T37" fmla="*/ 106 h 721"/>
                <a:gd name="T38" fmla="*/ 675 w 704"/>
                <a:gd name="T39" fmla="*/ 219 h 721"/>
                <a:gd name="T40" fmla="*/ 704 w 704"/>
                <a:gd name="T41" fmla="*/ 360 h 721"/>
                <a:gd name="T42" fmla="*/ 675 w 704"/>
                <a:gd name="T43" fmla="*/ 502 h 721"/>
                <a:gd name="T44" fmla="*/ 600 w 704"/>
                <a:gd name="T45" fmla="*/ 615 h 721"/>
                <a:gd name="T46" fmla="*/ 490 w 704"/>
                <a:gd name="T47" fmla="*/ 692 h 721"/>
                <a:gd name="T48" fmla="*/ 352 w 704"/>
                <a:gd name="T49" fmla="*/ 721 h 721"/>
                <a:gd name="T50" fmla="*/ 214 w 704"/>
                <a:gd name="T51" fmla="*/ 692 h 721"/>
                <a:gd name="T52" fmla="*/ 104 w 704"/>
                <a:gd name="T53" fmla="*/ 615 h 721"/>
                <a:gd name="T54" fmla="*/ 29 w 704"/>
                <a:gd name="T55" fmla="*/ 502 h 721"/>
                <a:gd name="T56" fmla="*/ 0 w 704"/>
                <a:gd name="T57" fmla="*/ 360 h 721"/>
                <a:gd name="T58" fmla="*/ 29 w 704"/>
                <a:gd name="T59" fmla="*/ 219 h 721"/>
                <a:gd name="T60" fmla="*/ 104 w 704"/>
                <a:gd name="T61" fmla="*/ 106 h 721"/>
                <a:gd name="T62" fmla="*/ 214 w 704"/>
                <a:gd name="T63" fmla="*/ 29 h 721"/>
                <a:gd name="T64" fmla="*/ 352 w 704"/>
                <a:gd name="T65" fmla="*/ 0 h 72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04"/>
                <a:gd name="T100" fmla="*/ 0 h 721"/>
                <a:gd name="T101" fmla="*/ 704 w 704"/>
                <a:gd name="T102" fmla="*/ 721 h 72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04" h="721">
                  <a:moveTo>
                    <a:pt x="352" y="90"/>
                  </a:moveTo>
                  <a:lnTo>
                    <a:pt x="299" y="96"/>
                  </a:lnTo>
                  <a:lnTo>
                    <a:pt x="248" y="112"/>
                  </a:lnTo>
                  <a:lnTo>
                    <a:pt x="201" y="135"/>
                  </a:lnTo>
                  <a:lnTo>
                    <a:pt x="164" y="167"/>
                  </a:lnTo>
                  <a:lnTo>
                    <a:pt x="132" y="209"/>
                  </a:lnTo>
                  <a:lnTo>
                    <a:pt x="107" y="254"/>
                  </a:lnTo>
                  <a:lnTo>
                    <a:pt x="91" y="306"/>
                  </a:lnTo>
                  <a:lnTo>
                    <a:pt x="85" y="360"/>
                  </a:lnTo>
                  <a:lnTo>
                    <a:pt x="91" y="415"/>
                  </a:lnTo>
                  <a:lnTo>
                    <a:pt x="107" y="467"/>
                  </a:lnTo>
                  <a:lnTo>
                    <a:pt x="132" y="515"/>
                  </a:lnTo>
                  <a:lnTo>
                    <a:pt x="164" y="554"/>
                  </a:lnTo>
                  <a:lnTo>
                    <a:pt x="201" y="586"/>
                  </a:lnTo>
                  <a:lnTo>
                    <a:pt x="248" y="612"/>
                  </a:lnTo>
                  <a:lnTo>
                    <a:pt x="299" y="628"/>
                  </a:lnTo>
                  <a:lnTo>
                    <a:pt x="352" y="634"/>
                  </a:lnTo>
                  <a:lnTo>
                    <a:pt x="405" y="628"/>
                  </a:lnTo>
                  <a:lnTo>
                    <a:pt x="456" y="612"/>
                  </a:lnTo>
                  <a:lnTo>
                    <a:pt x="503" y="586"/>
                  </a:lnTo>
                  <a:lnTo>
                    <a:pt x="540" y="554"/>
                  </a:lnTo>
                  <a:lnTo>
                    <a:pt x="572" y="515"/>
                  </a:lnTo>
                  <a:lnTo>
                    <a:pt x="597" y="467"/>
                  </a:lnTo>
                  <a:lnTo>
                    <a:pt x="613" y="415"/>
                  </a:lnTo>
                  <a:lnTo>
                    <a:pt x="619" y="360"/>
                  </a:lnTo>
                  <a:lnTo>
                    <a:pt x="613" y="306"/>
                  </a:lnTo>
                  <a:lnTo>
                    <a:pt x="597" y="254"/>
                  </a:lnTo>
                  <a:lnTo>
                    <a:pt x="572" y="209"/>
                  </a:lnTo>
                  <a:lnTo>
                    <a:pt x="540" y="167"/>
                  </a:lnTo>
                  <a:lnTo>
                    <a:pt x="503" y="135"/>
                  </a:lnTo>
                  <a:lnTo>
                    <a:pt x="456" y="112"/>
                  </a:lnTo>
                  <a:lnTo>
                    <a:pt x="405" y="96"/>
                  </a:lnTo>
                  <a:lnTo>
                    <a:pt x="352" y="90"/>
                  </a:lnTo>
                  <a:lnTo>
                    <a:pt x="352" y="0"/>
                  </a:lnTo>
                  <a:lnTo>
                    <a:pt x="424" y="6"/>
                  </a:lnTo>
                  <a:lnTo>
                    <a:pt x="490" y="29"/>
                  </a:lnTo>
                  <a:lnTo>
                    <a:pt x="550" y="61"/>
                  </a:lnTo>
                  <a:lnTo>
                    <a:pt x="600" y="106"/>
                  </a:lnTo>
                  <a:lnTo>
                    <a:pt x="644" y="158"/>
                  </a:lnTo>
                  <a:lnTo>
                    <a:pt x="675" y="219"/>
                  </a:lnTo>
                  <a:lnTo>
                    <a:pt x="697" y="286"/>
                  </a:lnTo>
                  <a:lnTo>
                    <a:pt x="704" y="360"/>
                  </a:lnTo>
                  <a:lnTo>
                    <a:pt x="697" y="435"/>
                  </a:lnTo>
                  <a:lnTo>
                    <a:pt x="675" y="502"/>
                  </a:lnTo>
                  <a:lnTo>
                    <a:pt x="644" y="563"/>
                  </a:lnTo>
                  <a:lnTo>
                    <a:pt x="600" y="615"/>
                  </a:lnTo>
                  <a:lnTo>
                    <a:pt x="550" y="660"/>
                  </a:lnTo>
                  <a:lnTo>
                    <a:pt x="490" y="692"/>
                  </a:lnTo>
                  <a:lnTo>
                    <a:pt x="424" y="715"/>
                  </a:lnTo>
                  <a:lnTo>
                    <a:pt x="352" y="721"/>
                  </a:lnTo>
                  <a:lnTo>
                    <a:pt x="280" y="715"/>
                  </a:lnTo>
                  <a:lnTo>
                    <a:pt x="214" y="692"/>
                  </a:lnTo>
                  <a:lnTo>
                    <a:pt x="154" y="660"/>
                  </a:lnTo>
                  <a:lnTo>
                    <a:pt x="104" y="615"/>
                  </a:lnTo>
                  <a:lnTo>
                    <a:pt x="60" y="563"/>
                  </a:lnTo>
                  <a:lnTo>
                    <a:pt x="29" y="502"/>
                  </a:lnTo>
                  <a:lnTo>
                    <a:pt x="7" y="435"/>
                  </a:lnTo>
                  <a:lnTo>
                    <a:pt x="0" y="360"/>
                  </a:lnTo>
                  <a:lnTo>
                    <a:pt x="7" y="286"/>
                  </a:lnTo>
                  <a:lnTo>
                    <a:pt x="29" y="219"/>
                  </a:lnTo>
                  <a:lnTo>
                    <a:pt x="60" y="158"/>
                  </a:lnTo>
                  <a:lnTo>
                    <a:pt x="104" y="106"/>
                  </a:lnTo>
                  <a:lnTo>
                    <a:pt x="154" y="61"/>
                  </a:lnTo>
                  <a:lnTo>
                    <a:pt x="214" y="29"/>
                  </a:lnTo>
                  <a:lnTo>
                    <a:pt x="280" y="6"/>
                  </a:lnTo>
                  <a:lnTo>
                    <a:pt x="352" y="0"/>
                  </a:lnTo>
                  <a:lnTo>
                    <a:pt x="352" y="90"/>
                  </a:lnTo>
                  <a:close/>
                </a:path>
              </a:pathLst>
            </a:custGeom>
            <a:gradFill rotWithShape="1">
              <a:gsLst>
                <a:gs pos="0">
                  <a:srgbClr val="4D4D4D"/>
                </a:gs>
                <a:gs pos="100000">
                  <a:srgbClr val="131313"/>
                </a:gs>
              </a:gsLst>
              <a:path path="rect">
                <a:fillToRect t="100000" r="10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000"/>
                            </p:stCondLst>
                            <p:childTnLst>
                              <p:par>
                                <p:cTn id="4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5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3" grpId="0" animBg="1"/>
      <p:bldP spid="2054" grpId="0" animBg="1"/>
      <p:bldP spid="2058" grpId="0" animBg="1"/>
      <p:bldP spid="2057" grpId="0" animBg="1"/>
      <p:bldP spid="206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25" y="214313"/>
            <a:ext cx="4572000" cy="500062"/>
          </a:xfrm>
          <a:ln w="19050">
            <a:solidFill>
              <a:srgbClr val="0000CC"/>
            </a:solidFill>
            <a:prstDash val="sysDot"/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Осевая симметрия</a:t>
            </a:r>
            <a:br>
              <a:rPr lang="ru-RU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143000"/>
            <a:ext cx="8642350" cy="1857375"/>
          </a:xfrm>
          <a:ln w="15875">
            <a:solidFill>
              <a:srgbClr val="0000CC"/>
            </a:solidFill>
            <a:prstDash val="sysDot"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   Точки А и А</a:t>
            </a:r>
            <a:r>
              <a:rPr lang="ru-RU" sz="2400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называются </a:t>
            </a:r>
            <a:r>
              <a:rPr lang="ru-RU" sz="24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симметричными относительно прямой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если:</a:t>
            </a:r>
          </a:p>
          <a:p>
            <a:pPr eaLnBrk="1" hangingPunct="1">
              <a:buFontTx/>
              <a:buChar char="-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эта прямая проходит через середину отрезка АА</a:t>
            </a:r>
            <a:r>
              <a:rPr lang="ru-RU" sz="2400" baseline="-25000" smtClean="0">
                <a:latin typeface="Times New Roman" pitchFamily="18" charset="0"/>
                <a:cs typeface="Times New Roman" pitchFamily="18" charset="0"/>
              </a:rPr>
              <a:t>1,</a:t>
            </a:r>
          </a:p>
          <a:p>
            <a:pPr eaLnBrk="1" hangingPunct="1">
              <a:buFontTx/>
              <a:buChar char="-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а перпендикулярна АА</a:t>
            </a:r>
            <a:r>
              <a:rPr lang="ru-RU" sz="2400" baseline="-2500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1250157" y="5036344"/>
            <a:ext cx="3071812" cy="0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2643188" y="5072063"/>
            <a:ext cx="142875" cy="142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473" name="Прямоугольник 30"/>
          <p:cNvSpPr>
            <a:spLocks noChangeArrowheads="1"/>
          </p:cNvSpPr>
          <p:nvPr/>
        </p:nvSpPr>
        <p:spPr bwMode="auto">
          <a:xfrm>
            <a:off x="785813" y="4572000"/>
            <a:ext cx="407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/>
          </a:p>
        </p:txBody>
      </p:sp>
      <p:sp>
        <p:nvSpPr>
          <p:cNvPr id="19474" name="TextBox 31"/>
          <p:cNvSpPr txBox="1">
            <a:spLocks noChangeArrowheads="1"/>
          </p:cNvSpPr>
          <p:nvPr/>
        </p:nvSpPr>
        <p:spPr bwMode="auto">
          <a:xfrm>
            <a:off x="4071938" y="4572000"/>
            <a:ext cx="642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А1</a:t>
            </a:r>
          </a:p>
        </p:txBody>
      </p:sp>
      <p:sp>
        <p:nvSpPr>
          <p:cNvPr id="19464" name="TextBox 32"/>
          <p:cNvSpPr txBox="1">
            <a:spLocks noChangeArrowheads="1"/>
          </p:cNvSpPr>
          <p:nvPr/>
        </p:nvSpPr>
        <p:spPr bwMode="auto">
          <a:xfrm>
            <a:off x="2928938" y="5929313"/>
            <a:ext cx="2143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38" name="Овал 37"/>
          <p:cNvSpPr/>
          <p:nvPr/>
        </p:nvSpPr>
        <p:spPr>
          <a:xfrm>
            <a:off x="1214438" y="5143500"/>
            <a:ext cx="142875" cy="142875"/>
          </a:xfrm>
          <a:prstGeom prst="ellipse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4143375" y="5143500"/>
            <a:ext cx="142875" cy="142875"/>
          </a:xfrm>
          <a:prstGeom prst="ellipse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rot="5400000">
            <a:off x="2178844" y="5179219"/>
            <a:ext cx="285750" cy="71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5400000">
            <a:off x="3107532" y="5179219"/>
            <a:ext cx="285750" cy="7143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80" name="TextBox 42"/>
          <p:cNvSpPr txBox="1">
            <a:spLocks noChangeArrowheads="1"/>
          </p:cNvSpPr>
          <p:nvPr/>
        </p:nvSpPr>
        <p:spPr bwMode="auto">
          <a:xfrm>
            <a:off x="5214938" y="3714750"/>
            <a:ext cx="350043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– ось симметрии. 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Точка А симметрична точке А1 относительно прямой а. </a:t>
            </a: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2714625" y="5214938"/>
            <a:ext cx="1428750" cy="0"/>
          </a:xfrm>
          <a:prstGeom prst="line">
            <a:avLst/>
          </a:prstGeom>
          <a:ln w="38100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38" idx="6"/>
          </p:cNvCxnSpPr>
          <p:nvPr/>
        </p:nvCxnSpPr>
        <p:spPr>
          <a:xfrm>
            <a:off x="1357313" y="5214938"/>
            <a:ext cx="1428750" cy="0"/>
          </a:xfrm>
          <a:prstGeom prst="line">
            <a:avLst/>
          </a:prstGeom>
          <a:ln w="38100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9473" grpId="0"/>
      <p:bldP spid="19474" grpId="0"/>
      <p:bldP spid="19464" grpId="0"/>
      <p:bldP spid="38" grpId="0" animBg="1"/>
      <p:bldP spid="39" grpId="0" animBg="1"/>
      <p:bldP spid="1948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313" y="214313"/>
            <a:ext cx="6572250" cy="500062"/>
          </a:xfrm>
          <a:ln w="19050">
            <a:solidFill>
              <a:srgbClr val="0000CC"/>
            </a:solidFill>
            <a:prstDash val="sysDot"/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Осевая симметрия (алгоритм построения)</a:t>
            </a:r>
            <a:br>
              <a:rPr lang="ru-RU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rot="5400000">
            <a:off x="1893094" y="3464719"/>
            <a:ext cx="5072062" cy="0"/>
          </a:xfrm>
          <a:prstGeom prst="line">
            <a:avLst/>
          </a:prstGeom>
          <a:ln w="412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>
            <a:off x="1785938" y="4857750"/>
            <a:ext cx="142875" cy="142875"/>
          </a:xfrm>
          <a:prstGeom prst="ellipse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485" name="Прямоугольник 43"/>
          <p:cNvSpPr>
            <a:spLocks noChangeArrowheads="1"/>
          </p:cNvSpPr>
          <p:nvPr/>
        </p:nvSpPr>
        <p:spPr bwMode="auto">
          <a:xfrm>
            <a:off x="1214438" y="4500563"/>
            <a:ext cx="4079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1928813" y="4929188"/>
            <a:ext cx="2500312" cy="0"/>
          </a:xfrm>
          <a:prstGeom prst="line">
            <a:avLst/>
          </a:prstGeom>
          <a:ln w="31750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60"/>
          <p:cNvGrpSpPr>
            <a:grpSpLocks/>
          </p:cNvGrpSpPr>
          <p:nvPr/>
        </p:nvGrpSpPr>
        <p:grpSpPr bwMode="auto">
          <a:xfrm flipH="1">
            <a:off x="1857375" y="2214563"/>
            <a:ext cx="2500313" cy="2643187"/>
            <a:chOff x="5286380" y="1071546"/>
            <a:chExt cx="3643338" cy="2714644"/>
          </a:xfrm>
        </p:grpSpPr>
        <p:sp>
          <p:nvSpPr>
            <p:cNvPr id="59" name="Прямоугольный треугольник 58"/>
            <p:cNvSpPr/>
            <p:nvPr/>
          </p:nvSpPr>
          <p:spPr>
            <a:xfrm>
              <a:off x="5286380" y="1071546"/>
              <a:ext cx="3643338" cy="2714644"/>
            </a:xfrm>
            <a:prstGeom prst="rtTriangle">
              <a:avLst/>
            </a:prstGeom>
            <a:blipFill>
              <a:blip r:embed="rId2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0" name="Прямоугольный треугольник 59"/>
            <p:cNvSpPr/>
            <p:nvPr/>
          </p:nvSpPr>
          <p:spPr>
            <a:xfrm>
              <a:off x="5642617" y="1785669"/>
              <a:ext cx="2287785" cy="1643460"/>
            </a:xfrm>
            <a:prstGeom prst="rt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3" name="Группа 103"/>
          <p:cNvGrpSpPr>
            <a:grpSpLocks/>
          </p:cNvGrpSpPr>
          <p:nvPr/>
        </p:nvGrpSpPr>
        <p:grpSpPr bwMode="auto">
          <a:xfrm flipH="1">
            <a:off x="2428875" y="2000250"/>
            <a:ext cx="1550988" cy="3143250"/>
            <a:chOff x="2368500" y="1887273"/>
            <a:chExt cx="1368734" cy="3071834"/>
          </a:xfrm>
        </p:grpSpPr>
        <p:sp>
          <p:nvSpPr>
            <p:cNvPr id="105" name="Равнобедренный треугольник 104"/>
            <p:cNvSpPr/>
            <p:nvPr/>
          </p:nvSpPr>
          <p:spPr>
            <a:xfrm rot="12172290">
              <a:off x="2368500" y="2425620"/>
              <a:ext cx="109275" cy="2435747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4" name="Группа 99"/>
            <p:cNvGrpSpPr>
              <a:grpSpLocks/>
            </p:cNvGrpSpPr>
            <p:nvPr/>
          </p:nvGrpSpPr>
          <p:grpSpPr bwMode="auto">
            <a:xfrm rot="-1780202">
              <a:off x="3380044" y="1887273"/>
              <a:ext cx="357190" cy="3071834"/>
              <a:chOff x="1214414" y="785794"/>
              <a:chExt cx="357190" cy="3071834"/>
            </a:xfrm>
          </p:grpSpPr>
          <p:sp>
            <p:nvSpPr>
              <p:cNvPr id="108" name="Прямоугольник 107"/>
              <p:cNvSpPr/>
              <p:nvPr/>
            </p:nvSpPr>
            <p:spPr>
              <a:xfrm>
                <a:off x="1214806" y="857258"/>
                <a:ext cx="357244" cy="2500907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09" name="Равнобедренный треугольник 108"/>
              <p:cNvSpPr/>
              <p:nvPr/>
            </p:nvSpPr>
            <p:spPr>
              <a:xfrm rot="10800000">
                <a:off x="1220568" y="3354271"/>
                <a:ext cx="357243" cy="499561"/>
              </a:xfrm>
              <a:prstGeom prst="triangle">
                <a:avLst/>
              </a:prstGeom>
              <a:solidFill>
                <a:srgbClr val="FFCC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10" name="Равнобедренный треугольник 109"/>
              <p:cNvSpPr/>
              <p:nvPr/>
            </p:nvSpPr>
            <p:spPr>
              <a:xfrm flipH="1" flipV="1">
                <a:off x="1291626" y="3571776"/>
                <a:ext cx="214346" cy="285463"/>
              </a:xfrm>
              <a:prstGeom prst="triangl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111" name="Прямая соединительная линия 110"/>
              <p:cNvCxnSpPr>
                <a:stCxn id="108" idx="0"/>
                <a:endCxn id="108" idx="2"/>
              </p:cNvCxnSpPr>
              <p:nvPr/>
            </p:nvCxnSpPr>
            <p:spPr>
              <a:xfrm rot="16200000" flipH="1">
                <a:off x="142366" y="2107328"/>
                <a:ext cx="2500907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Прямая соединительная линия 111"/>
              <p:cNvCxnSpPr/>
              <p:nvPr/>
            </p:nvCxnSpPr>
            <p:spPr>
              <a:xfrm rot="16200000" flipH="1">
                <a:off x="256871" y="2101004"/>
                <a:ext cx="2500907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Прямая соединительная линия 112"/>
              <p:cNvCxnSpPr/>
              <p:nvPr/>
            </p:nvCxnSpPr>
            <p:spPr>
              <a:xfrm rot="16200000" flipH="1">
                <a:off x="44179" y="2100735"/>
                <a:ext cx="2500907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Овал 113"/>
              <p:cNvSpPr/>
              <p:nvPr/>
            </p:nvSpPr>
            <p:spPr>
              <a:xfrm>
                <a:off x="1217846" y="783035"/>
                <a:ext cx="357244" cy="142732"/>
              </a:xfrm>
              <a:prstGeom prst="ellipse">
                <a:avLst/>
              </a:prstGeom>
              <a:solidFill>
                <a:srgbClr val="FFCC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107" name="Овал 106"/>
            <p:cNvSpPr/>
            <p:nvPr/>
          </p:nvSpPr>
          <p:spPr>
            <a:xfrm rot="20301760">
              <a:off x="2836419" y="2352702"/>
              <a:ext cx="428692" cy="356829"/>
            </a:xfrm>
            <a:prstGeom prst="ellipse">
              <a:avLst/>
            </a:prstGeom>
            <a:solidFill>
              <a:srgbClr val="C0C0C0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15" name="Овал 114"/>
          <p:cNvSpPr/>
          <p:nvPr/>
        </p:nvSpPr>
        <p:spPr>
          <a:xfrm>
            <a:off x="6929438" y="4857750"/>
            <a:ext cx="142875" cy="142875"/>
          </a:xfrm>
          <a:prstGeom prst="ellipse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491" name="Прямоугольник 115"/>
          <p:cNvSpPr>
            <a:spLocks noChangeArrowheads="1"/>
          </p:cNvSpPr>
          <p:nvPr/>
        </p:nvSpPr>
        <p:spPr bwMode="auto">
          <a:xfrm>
            <a:off x="7286625" y="4429125"/>
            <a:ext cx="561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А1</a:t>
            </a:r>
            <a:endParaRPr lang="ru-RU" sz="2400"/>
          </a:p>
        </p:txBody>
      </p:sp>
      <p:sp>
        <p:nvSpPr>
          <p:cNvPr id="117" name="Прямоугольник 116"/>
          <p:cNvSpPr/>
          <p:nvPr/>
        </p:nvSpPr>
        <p:spPr>
          <a:xfrm>
            <a:off x="4429125" y="4643438"/>
            <a:ext cx="285750" cy="285750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19" name="Прямая соединительная линия 118"/>
          <p:cNvCxnSpPr/>
          <p:nvPr/>
        </p:nvCxnSpPr>
        <p:spPr>
          <a:xfrm rot="5400000">
            <a:off x="5572126" y="4857750"/>
            <a:ext cx="285750" cy="142875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 rot="5400000">
            <a:off x="3143251" y="4857750"/>
            <a:ext cx="285750" cy="142875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>
            <a:off x="4429125" y="4929188"/>
            <a:ext cx="2500313" cy="0"/>
          </a:xfrm>
          <a:prstGeom prst="line">
            <a:avLst/>
          </a:prstGeom>
          <a:ln w="31750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2"/>
          <p:cNvSpPr txBox="1">
            <a:spLocks noChangeArrowheads="1"/>
          </p:cNvSpPr>
          <p:nvPr/>
        </p:nvSpPr>
        <p:spPr bwMode="auto">
          <a:xfrm>
            <a:off x="4714875" y="5715000"/>
            <a:ext cx="214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714876" y="785794"/>
            <a:ext cx="38576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 smtClean="0">
                <a:latin typeface="Bookman Old Style" pitchFamily="18" charset="0"/>
              </a:rPr>
              <a:t>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Проведём через точку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прямую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,перпендикулярную оси симметрии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714876" y="1928802"/>
            <a:ext cx="37862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Bookman Old Style" pitchFamily="18" charset="0"/>
              </a:rPr>
              <a:t>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С помощью циркуля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отло-жим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прямой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отрезок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0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равный отрезку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33333E-6 L 0.27569 0.00023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mph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0485" grpId="0"/>
      <p:bldP spid="115" grpId="0" animBg="1"/>
      <p:bldP spid="20491" grpId="0"/>
      <p:bldP spid="117" grpId="0" animBg="1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Прямоугольник 61"/>
          <p:cNvSpPr/>
          <p:nvPr/>
        </p:nvSpPr>
        <p:spPr>
          <a:xfrm>
            <a:off x="7215188" y="3000375"/>
            <a:ext cx="1571625" cy="15716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>
            <a:off x="7215188" y="1500188"/>
            <a:ext cx="1571625" cy="150018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6072188" y="3429000"/>
            <a:ext cx="785812" cy="3071813"/>
          </a:xfrm>
          <a:prstGeom prst="rect">
            <a:avLst/>
          </a:prstGeom>
          <a:solidFill>
            <a:srgbClr val="99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5286375" y="3429000"/>
            <a:ext cx="785813" cy="3071813"/>
          </a:xfrm>
          <a:prstGeom prst="rect">
            <a:avLst/>
          </a:prstGeom>
          <a:solidFill>
            <a:srgbClr val="99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2714625" y="1928813"/>
            <a:ext cx="1928813" cy="1857375"/>
          </a:xfrm>
          <a:prstGeom prst="ellipse">
            <a:avLst/>
          </a:prstGeom>
          <a:solidFill>
            <a:srgbClr val="00CC00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Прямоугольный треугольник 27"/>
          <p:cNvSpPr/>
          <p:nvPr/>
        </p:nvSpPr>
        <p:spPr>
          <a:xfrm>
            <a:off x="1428750" y="2571750"/>
            <a:ext cx="1277938" cy="2570163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Прямоугольный треугольник 32"/>
          <p:cNvSpPr/>
          <p:nvPr/>
        </p:nvSpPr>
        <p:spPr>
          <a:xfrm flipH="1">
            <a:off x="0" y="2571750"/>
            <a:ext cx="1441450" cy="2570163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465" name="Заголовок 1"/>
          <p:cNvSpPr>
            <a:spLocks noGrp="1"/>
          </p:cNvSpPr>
          <p:nvPr>
            <p:ph type="title"/>
          </p:nvPr>
        </p:nvSpPr>
        <p:spPr>
          <a:ln w="19050">
            <a:solidFill>
              <a:srgbClr val="0000CC"/>
            </a:solidFill>
            <a:prstDash val="sysDot"/>
          </a:ln>
        </p:spPr>
        <p:txBody>
          <a:bodyPr/>
          <a:lstStyle/>
          <a:p>
            <a:r>
              <a:rPr lang="ru-RU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Фигуры симметричные относительно прямой (примеры)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535781" y="3893344"/>
            <a:ext cx="3929062" cy="0"/>
          </a:xfrm>
          <a:prstGeom prst="line">
            <a:avLst/>
          </a:prstGeom>
          <a:ln w="190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2107406" y="2964657"/>
            <a:ext cx="3071813" cy="0"/>
          </a:xfrm>
          <a:prstGeom prst="line">
            <a:avLst/>
          </a:prstGeom>
          <a:ln w="190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0800000" flipV="1">
            <a:off x="2428875" y="2857500"/>
            <a:ext cx="2857500" cy="0"/>
          </a:xfrm>
          <a:prstGeom prst="line">
            <a:avLst/>
          </a:prstGeom>
          <a:ln w="190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500313" y="1857375"/>
            <a:ext cx="2500312" cy="2214563"/>
          </a:xfrm>
          <a:prstGeom prst="line">
            <a:avLst/>
          </a:prstGeom>
          <a:ln w="190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10800000" flipV="1">
            <a:off x="6643688" y="3000375"/>
            <a:ext cx="2643187" cy="0"/>
          </a:xfrm>
          <a:prstGeom prst="line">
            <a:avLst/>
          </a:prstGeom>
          <a:ln w="190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892969" y="5179219"/>
            <a:ext cx="214312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1678782" y="5179219"/>
            <a:ext cx="214312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Овал 46"/>
          <p:cNvSpPr/>
          <p:nvPr/>
        </p:nvSpPr>
        <p:spPr>
          <a:xfrm>
            <a:off x="3571875" y="2786063"/>
            <a:ext cx="142875" cy="142875"/>
          </a:xfrm>
          <a:prstGeom prst="ellipse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>
            <a:off x="4000500" y="4643438"/>
            <a:ext cx="4143375" cy="0"/>
          </a:xfrm>
          <a:prstGeom prst="line">
            <a:avLst/>
          </a:prstGeom>
          <a:ln w="190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  <p:bldP spid="55" grpId="0" animBg="1"/>
      <p:bldP spid="54" grpId="0" animBg="1"/>
      <p:bldP spid="28" grpId="0" animBg="1"/>
      <p:bldP spid="3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6" descr="Пергамент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-8683" y="-315416"/>
            <a:ext cx="9144000" cy="731678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106829" y="979857"/>
            <a:ext cx="4140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solidFill>
                  <a:srgbClr val="993366"/>
                </a:solidFill>
                <a:latin typeface="Bookman Old Style" pitchFamily="18" charset="0"/>
              </a:rPr>
              <a:t>Ось симметрии имеют плоские </a:t>
            </a:r>
            <a:r>
              <a:rPr lang="en-US" dirty="0">
                <a:solidFill>
                  <a:srgbClr val="993366"/>
                </a:solidFill>
                <a:latin typeface="Bookman Old Style" pitchFamily="18" charset="0"/>
              </a:rPr>
              <a:t>  </a:t>
            </a:r>
            <a:r>
              <a:rPr lang="ru-RU" dirty="0">
                <a:solidFill>
                  <a:srgbClr val="993366"/>
                </a:solidFill>
                <a:latin typeface="Bookman Old Style" pitchFamily="18" charset="0"/>
              </a:rPr>
              <a:t>и пространственные фигуры. Например: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075064" y="2380189"/>
            <a:ext cx="863600" cy="1439862"/>
            <a:chOff x="3198" y="689"/>
            <a:chExt cx="544" cy="907"/>
          </a:xfrm>
        </p:grpSpPr>
        <p:sp>
          <p:nvSpPr>
            <p:cNvPr id="6177" name="AutoShape 7"/>
            <p:cNvSpPr>
              <a:spLocks noChangeArrowheads="1"/>
            </p:cNvSpPr>
            <p:nvPr/>
          </p:nvSpPr>
          <p:spPr bwMode="auto">
            <a:xfrm>
              <a:off x="3198" y="779"/>
              <a:ext cx="544" cy="680"/>
            </a:xfrm>
            <a:prstGeom prst="can">
              <a:avLst>
                <a:gd name="adj" fmla="val 31250"/>
              </a:avLst>
            </a:prstGeom>
            <a:gradFill rotWithShape="1">
              <a:gsLst>
                <a:gs pos="0">
                  <a:srgbClr val="FF66FF"/>
                </a:gs>
                <a:gs pos="100000">
                  <a:srgbClr val="DC58DC"/>
                </a:gs>
              </a:gsLst>
              <a:lin ang="5400000" scaled="1"/>
            </a:gradFill>
            <a:ln w="9525">
              <a:solidFill>
                <a:srgbClr val="9933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8" name="Line 8"/>
            <p:cNvSpPr>
              <a:spLocks noChangeShapeType="1"/>
            </p:cNvSpPr>
            <p:nvPr/>
          </p:nvSpPr>
          <p:spPr bwMode="auto">
            <a:xfrm>
              <a:off x="3470" y="689"/>
              <a:ext cx="0" cy="9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287150" y="2739758"/>
            <a:ext cx="792162" cy="792162"/>
            <a:chOff x="4921" y="870"/>
            <a:chExt cx="499" cy="499"/>
          </a:xfrm>
        </p:grpSpPr>
        <p:sp>
          <p:nvSpPr>
            <p:cNvPr id="6175" name="AutoShape 10"/>
            <p:cNvSpPr>
              <a:spLocks noChangeArrowheads="1"/>
            </p:cNvSpPr>
            <p:nvPr/>
          </p:nvSpPr>
          <p:spPr bwMode="auto">
            <a:xfrm>
              <a:off x="4921" y="870"/>
              <a:ext cx="499" cy="454"/>
            </a:xfrm>
            <a:custGeom>
              <a:avLst/>
              <a:gdLst>
                <a:gd name="T0" fmla="*/ 251 w 21600"/>
                <a:gd name="T1" fmla="*/ 46 h 21600"/>
                <a:gd name="T2" fmla="*/ 68 w 21600"/>
                <a:gd name="T3" fmla="*/ 227 h 21600"/>
                <a:gd name="T4" fmla="*/ 251 w 21600"/>
                <a:gd name="T5" fmla="*/ 454 h 21600"/>
                <a:gd name="T6" fmla="*/ 431 w 21600"/>
                <a:gd name="T7" fmla="*/ 22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21 w 21600"/>
                <a:gd name="T13" fmla="*/ 2284 h 21600"/>
                <a:gd name="T14" fmla="*/ 16535 w 21600"/>
                <a:gd name="T15" fmla="*/ 1365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6" name="Line 11"/>
            <p:cNvSpPr>
              <a:spLocks noChangeShapeType="1"/>
            </p:cNvSpPr>
            <p:nvPr/>
          </p:nvSpPr>
          <p:spPr bwMode="auto">
            <a:xfrm>
              <a:off x="5172" y="870"/>
              <a:ext cx="0" cy="499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 rot="5400000">
            <a:off x="2962726" y="2634575"/>
            <a:ext cx="1152525" cy="863600"/>
            <a:chOff x="3104" y="1641"/>
            <a:chExt cx="726" cy="544"/>
          </a:xfrm>
        </p:grpSpPr>
        <p:sp>
          <p:nvSpPr>
            <p:cNvPr id="6172" name="Oval 13"/>
            <p:cNvSpPr>
              <a:spLocks noChangeArrowheads="1"/>
            </p:cNvSpPr>
            <p:nvPr/>
          </p:nvSpPr>
          <p:spPr bwMode="auto">
            <a:xfrm>
              <a:off x="3152" y="1686"/>
              <a:ext cx="635" cy="409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3" name="Line 14"/>
            <p:cNvSpPr>
              <a:spLocks noChangeShapeType="1"/>
            </p:cNvSpPr>
            <p:nvPr/>
          </p:nvSpPr>
          <p:spPr bwMode="auto">
            <a:xfrm>
              <a:off x="3467" y="1641"/>
              <a:ext cx="0" cy="54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4" name="Line 15"/>
            <p:cNvSpPr>
              <a:spLocks noChangeShapeType="1"/>
            </p:cNvSpPr>
            <p:nvPr/>
          </p:nvSpPr>
          <p:spPr bwMode="auto">
            <a:xfrm>
              <a:off x="3104" y="1895"/>
              <a:ext cx="726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318336" y="2569631"/>
            <a:ext cx="865187" cy="1008062"/>
            <a:chOff x="3969" y="1505"/>
            <a:chExt cx="545" cy="635"/>
          </a:xfrm>
        </p:grpSpPr>
        <p:sp>
          <p:nvSpPr>
            <p:cNvPr id="6170" name="AutoShape 17"/>
            <p:cNvSpPr>
              <a:spLocks noChangeArrowheads="1"/>
            </p:cNvSpPr>
            <p:nvPr/>
          </p:nvSpPr>
          <p:spPr bwMode="auto">
            <a:xfrm>
              <a:off x="3969" y="1550"/>
              <a:ext cx="545" cy="544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1" name="Line 18"/>
            <p:cNvSpPr>
              <a:spLocks noChangeShapeType="1"/>
            </p:cNvSpPr>
            <p:nvPr/>
          </p:nvSpPr>
          <p:spPr bwMode="auto">
            <a:xfrm>
              <a:off x="4241" y="1505"/>
              <a:ext cx="0" cy="63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2279650" y="3790155"/>
            <a:ext cx="39608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993366"/>
                </a:solidFill>
                <a:latin typeface="Bookman Old Style" pitchFamily="18" charset="0"/>
              </a:rPr>
              <a:t>Некоторые фигуры имеют не одну ось симметрии.</a:t>
            </a:r>
          </a:p>
        </p:txBody>
      </p:sp>
      <p:sp>
        <p:nvSpPr>
          <p:cNvPr id="6159" name="Text Box 39"/>
          <p:cNvSpPr txBox="1">
            <a:spLocks noChangeArrowheads="1"/>
          </p:cNvSpPr>
          <p:nvPr/>
        </p:nvSpPr>
        <p:spPr bwMode="auto">
          <a:xfrm>
            <a:off x="4840288" y="2816225"/>
            <a:ext cx="338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74" name="Picture 46" descr="C:\Documents and Settings\Дом\Рабочий стол\Рисунок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409123">
            <a:off x="3504407" y="3839369"/>
            <a:ext cx="3665537" cy="317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AutoShape 5"/>
          <p:cNvSpPr>
            <a:spLocks noChangeArrowheads="1"/>
          </p:cNvSpPr>
          <p:nvPr/>
        </p:nvSpPr>
        <p:spPr bwMode="auto">
          <a:xfrm rot="7070380">
            <a:off x="777875" y="1443038"/>
            <a:ext cx="3659187" cy="2185988"/>
          </a:xfrm>
          <a:prstGeom prst="rtTriangle">
            <a:avLst/>
          </a:prstGeom>
          <a:solidFill>
            <a:srgbClr val="9999FF">
              <a:alpha val="94901"/>
            </a:srgbClr>
          </a:solidFill>
          <a:ln w="60325">
            <a:solidFill>
              <a:srgbClr val="99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2857500" y="142875"/>
            <a:ext cx="39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B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9" name="Text Box 8"/>
          <p:cNvSpPr txBox="1">
            <a:spLocks noChangeArrowheads="1"/>
          </p:cNvSpPr>
          <p:nvPr/>
        </p:nvSpPr>
        <p:spPr bwMode="auto">
          <a:xfrm>
            <a:off x="214313" y="3929063"/>
            <a:ext cx="390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2" name="Text Box 34"/>
          <p:cNvSpPr txBox="1">
            <a:spLocks noChangeArrowheads="1"/>
          </p:cNvSpPr>
          <p:nvPr/>
        </p:nvSpPr>
        <p:spPr bwMode="auto">
          <a:xfrm>
            <a:off x="4643438" y="1071563"/>
            <a:ext cx="4079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21513" name="Text Box 36"/>
          <p:cNvSpPr txBox="1">
            <a:spLocks noChangeArrowheads="1"/>
          </p:cNvSpPr>
          <p:nvPr/>
        </p:nvSpPr>
        <p:spPr bwMode="auto">
          <a:xfrm>
            <a:off x="2500313" y="6396038"/>
            <a:ext cx="7858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4" name="Text Box 38"/>
          <p:cNvSpPr txBox="1">
            <a:spLocks noChangeArrowheads="1"/>
          </p:cNvSpPr>
          <p:nvPr/>
        </p:nvSpPr>
        <p:spPr bwMode="auto">
          <a:xfrm>
            <a:off x="6858000" y="6000750"/>
            <a:ext cx="5445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B1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5" name="Text Box 40"/>
          <p:cNvSpPr txBox="1">
            <a:spLocks noChangeArrowheads="1"/>
          </p:cNvSpPr>
          <p:nvPr/>
        </p:nvSpPr>
        <p:spPr bwMode="auto">
          <a:xfrm>
            <a:off x="6572250" y="3500438"/>
            <a:ext cx="561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A1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6" name="Line 42"/>
          <p:cNvSpPr>
            <a:spLocks noChangeShapeType="1"/>
          </p:cNvSpPr>
          <p:nvPr/>
        </p:nvSpPr>
        <p:spPr bwMode="auto">
          <a:xfrm flipV="1">
            <a:off x="500063" y="785813"/>
            <a:ext cx="7416800" cy="5543550"/>
          </a:xfrm>
          <a:prstGeom prst="line">
            <a:avLst/>
          </a:prstGeom>
          <a:noFill/>
          <a:ln w="31750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7" name="Text Box 46"/>
          <p:cNvSpPr txBox="1">
            <a:spLocks noChangeArrowheads="1"/>
          </p:cNvSpPr>
          <p:nvPr/>
        </p:nvSpPr>
        <p:spPr bwMode="auto">
          <a:xfrm>
            <a:off x="8143875" y="642938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</a:rPr>
              <a:t>а</a:t>
            </a: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rot="16200000" flipH="1">
            <a:off x="5536406" y="4750594"/>
            <a:ext cx="2143125" cy="357188"/>
          </a:xfrm>
          <a:prstGeom prst="line">
            <a:avLst/>
          </a:prstGeom>
          <a:ln w="3175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3286125" y="3857625"/>
            <a:ext cx="3143250" cy="2857500"/>
          </a:xfrm>
          <a:prstGeom prst="line">
            <a:avLst/>
          </a:prstGeom>
          <a:ln w="285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10800000" flipV="1">
            <a:off x="3214688" y="6000750"/>
            <a:ext cx="3500437" cy="714375"/>
          </a:xfrm>
          <a:prstGeom prst="line">
            <a:avLst/>
          </a:prstGeom>
          <a:ln w="3175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1" name="Line 22"/>
          <p:cNvSpPr>
            <a:spLocks noChangeShapeType="1"/>
          </p:cNvSpPr>
          <p:nvPr/>
        </p:nvSpPr>
        <p:spPr bwMode="auto">
          <a:xfrm>
            <a:off x="4429125" y="1428750"/>
            <a:ext cx="1000125" cy="1214438"/>
          </a:xfrm>
          <a:prstGeom prst="line">
            <a:avLst/>
          </a:prstGeom>
          <a:noFill/>
          <a:ln w="31750">
            <a:solidFill>
              <a:srgbClr val="0000CC"/>
            </a:solidFill>
            <a:prstDash val="sysDash"/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22" name="Line 22"/>
          <p:cNvSpPr>
            <a:spLocks noChangeShapeType="1"/>
          </p:cNvSpPr>
          <p:nvPr/>
        </p:nvSpPr>
        <p:spPr bwMode="auto">
          <a:xfrm>
            <a:off x="5429250" y="2643188"/>
            <a:ext cx="1000125" cy="1214437"/>
          </a:xfrm>
          <a:prstGeom prst="line">
            <a:avLst/>
          </a:prstGeom>
          <a:noFill/>
          <a:ln w="31750">
            <a:solidFill>
              <a:srgbClr val="0000CC"/>
            </a:solidFill>
            <a:prstDash val="sysDash"/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23" name="Line 22"/>
          <p:cNvSpPr>
            <a:spLocks noChangeShapeType="1"/>
          </p:cNvSpPr>
          <p:nvPr/>
        </p:nvSpPr>
        <p:spPr bwMode="auto">
          <a:xfrm>
            <a:off x="2500313" y="357188"/>
            <a:ext cx="2143125" cy="2928937"/>
          </a:xfrm>
          <a:prstGeom prst="line">
            <a:avLst/>
          </a:prstGeom>
          <a:noFill/>
          <a:ln w="31750">
            <a:solidFill>
              <a:srgbClr val="0000CC"/>
            </a:solidFill>
            <a:prstDash val="sysDash"/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24" name="Line 22"/>
          <p:cNvSpPr>
            <a:spLocks noChangeShapeType="1"/>
          </p:cNvSpPr>
          <p:nvPr/>
        </p:nvSpPr>
        <p:spPr bwMode="auto">
          <a:xfrm>
            <a:off x="4714875" y="3357563"/>
            <a:ext cx="2071688" cy="2643187"/>
          </a:xfrm>
          <a:prstGeom prst="line">
            <a:avLst/>
          </a:prstGeom>
          <a:noFill/>
          <a:ln w="31750">
            <a:solidFill>
              <a:srgbClr val="0000CC"/>
            </a:solidFill>
            <a:prstDash val="sysDash"/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25" name="Line 22"/>
          <p:cNvSpPr>
            <a:spLocks noChangeShapeType="1"/>
          </p:cNvSpPr>
          <p:nvPr/>
        </p:nvSpPr>
        <p:spPr bwMode="auto">
          <a:xfrm>
            <a:off x="714375" y="3714750"/>
            <a:ext cx="1214438" cy="1500188"/>
          </a:xfrm>
          <a:prstGeom prst="line">
            <a:avLst/>
          </a:prstGeom>
          <a:noFill/>
          <a:ln w="31750">
            <a:solidFill>
              <a:srgbClr val="0000CC"/>
            </a:solidFill>
            <a:prstDash val="sysDash"/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1928813" y="5214938"/>
            <a:ext cx="1285875" cy="1500187"/>
          </a:xfrm>
          <a:prstGeom prst="line">
            <a:avLst/>
          </a:prstGeom>
          <a:noFill/>
          <a:ln w="31750">
            <a:solidFill>
              <a:srgbClr val="0000CC"/>
            </a:solidFill>
            <a:prstDash val="sysDash"/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" name="Прямоугольник 101"/>
          <p:cNvSpPr/>
          <p:nvPr/>
        </p:nvSpPr>
        <p:spPr>
          <a:xfrm rot="19134997">
            <a:off x="5340350" y="2386013"/>
            <a:ext cx="176213" cy="231775"/>
          </a:xfrm>
          <a:prstGeom prst="rect">
            <a:avLst/>
          </a:prstGeom>
          <a:noFill/>
          <a:ln w="190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4" name="Прямоугольник 103"/>
          <p:cNvSpPr/>
          <p:nvPr/>
        </p:nvSpPr>
        <p:spPr>
          <a:xfrm rot="19324873">
            <a:off x="4552950" y="2960688"/>
            <a:ext cx="179388" cy="227012"/>
          </a:xfrm>
          <a:prstGeom prst="rect">
            <a:avLst/>
          </a:prstGeom>
          <a:noFill/>
          <a:ln w="190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5" name="Прямоугольник 104"/>
          <p:cNvSpPr/>
          <p:nvPr/>
        </p:nvSpPr>
        <p:spPr>
          <a:xfrm rot="19324873">
            <a:off x="1836738" y="4960938"/>
            <a:ext cx="179387" cy="227012"/>
          </a:xfrm>
          <a:prstGeom prst="rect">
            <a:avLst/>
          </a:prstGeom>
          <a:noFill/>
          <a:ln w="190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4357688" y="1357313"/>
            <a:ext cx="133350" cy="133350"/>
          </a:xfrm>
          <a:prstGeom prst="ellipse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2428875" y="285750"/>
            <a:ext cx="133350" cy="133350"/>
          </a:xfrm>
          <a:prstGeom prst="ellipse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42938" y="3643313"/>
            <a:ext cx="133350" cy="133350"/>
          </a:xfrm>
          <a:prstGeom prst="ellipse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2" name="Прямая соединительная линия 31"/>
          <p:cNvCxnSpPr>
            <a:stCxn id="27" idx="1"/>
            <a:endCxn id="28" idx="5"/>
          </p:cNvCxnSpPr>
          <p:nvPr/>
        </p:nvCxnSpPr>
        <p:spPr>
          <a:xfrm rot="16200000" flipV="1">
            <a:off x="2971800" y="-28575"/>
            <a:ext cx="976313" cy="1833563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21506" idx="2"/>
            <a:endCxn id="30" idx="7"/>
          </p:cNvCxnSpPr>
          <p:nvPr/>
        </p:nvCxnSpPr>
        <p:spPr>
          <a:xfrm rot="10800000" flipV="1">
            <a:off x="757238" y="407988"/>
            <a:ext cx="1738312" cy="3254375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27" idx="3"/>
            <a:endCxn id="30" idx="7"/>
          </p:cNvCxnSpPr>
          <p:nvPr/>
        </p:nvCxnSpPr>
        <p:spPr>
          <a:xfrm rot="5400000">
            <a:off x="1471613" y="757238"/>
            <a:ext cx="2190750" cy="361950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>
            <a:off x="4786313" y="1928812"/>
            <a:ext cx="285750" cy="14287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>
            <a:off x="5715001" y="3071812"/>
            <a:ext cx="285750" cy="14287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3857626" y="2357437"/>
            <a:ext cx="285750" cy="14287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3929063" y="2428875"/>
            <a:ext cx="285750" cy="14287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4857751" y="3643312"/>
            <a:ext cx="285750" cy="14287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4929188" y="3714750"/>
            <a:ext cx="285750" cy="14287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1143001" y="4286250"/>
            <a:ext cx="285750" cy="14287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>
            <a:off x="1214438" y="4357687"/>
            <a:ext cx="285750" cy="14287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5400000">
            <a:off x="1285876" y="4429125"/>
            <a:ext cx="285750" cy="14287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5400000">
            <a:off x="2286001" y="5715000"/>
            <a:ext cx="285750" cy="14287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5400000">
            <a:off x="2357438" y="5786437"/>
            <a:ext cx="285750" cy="14287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rot="5400000">
            <a:off x="2428876" y="5857875"/>
            <a:ext cx="285750" cy="14287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4357688" y="214313"/>
            <a:ext cx="3071812" cy="500062"/>
          </a:xfrm>
          <a:prstGeom prst="rect">
            <a:avLst/>
          </a:prstGeom>
          <a:ln w="19050">
            <a:solidFill>
              <a:srgbClr val="0000CC"/>
            </a:solidFill>
            <a:prstDash val="sysDot"/>
          </a:ln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Осевая симметрия 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7143768" y="1785926"/>
            <a:ext cx="2000232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Задание.</a:t>
            </a:r>
            <a:r>
              <a:rPr lang="ru-RU" dirty="0" smtClean="0">
                <a:latin typeface="Bookman Old Style" pitchFamily="18" charset="0"/>
              </a:rPr>
              <a:t>                    </a:t>
            </a:r>
            <a:r>
              <a:rPr lang="ru-RU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Выполнить построение треугольника, симметричного данному относительно прямой 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10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7" dur="10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9" dur="10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22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1507" grpId="0"/>
      <p:bldP spid="21509" grpId="0"/>
      <p:bldP spid="21512" grpId="0"/>
      <p:bldP spid="21513" grpId="0"/>
      <p:bldP spid="21514" grpId="0"/>
      <p:bldP spid="21515" grpId="0"/>
      <p:bldP spid="21516" grpId="0" animBg="1"/>
      <p:bldP spid="21517" grpId="0"/>
      <p:bldP spid="21521" grpId="0" animBg="1"/>
      <p:bldP spid="21522" grpId="0" animBg="1"/>
      <p:bldP spid="21523" grpId="0" animBg="1"/>
      <p:bldP spid="21524" grpId="0" animBg="1"/>
      <p:bldP spid="21525" grpId="0" animBg="1"/>
      <p:bldP spid="21526" grpId="0" animBg="1"/>
      <p:bldP spid="102" grpId="0" animBg="1"/>
      <p:bldP spid="104" grpId="0" animBg="1"/>
      <p:bldP spid="105" grpId="0" animBg="1"/>
      <p:bldP spid="27" grpId="0" animBg="1"/>
      <p:bldP spid="28" grpId="0" animBg="1"/>
      <p:bldP spid="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5260" name="Group 92"/>
          <p:cNvGraphicFramePr>
            <a:graphicFrameLocks noGrp="1"/>
          </p:cNvGraphicFramePr>
          <p:nvPr>
            <p:ph/>
          </p:nvPr>
        </p:nvGraphicFramePr>
        <p:xfrm>
          <a:off x="0" y="0"/>
          <a:ext cx="9144000" cy="6911567"/>
        </p:xfrm>
        <a:graphic>
          <a:graphicData uri="http://schemas.openxmlformats.org/drawingml/2006/table">
            <a:tbl>
              <a:tblPr/>
              <a:tblGrid>
                <a:gridCol w="3133271"/>
                <a:gridCol w="3349990"/>
                <a:gridCol w="2660739"/>
              </a:tblGrid>
              <a:tr h="1074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Фигуры,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обладающие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центральной симметрией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Фигуры, обладающие осевой симметрией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Фигуры, имеющие обе симметрии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38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04" name="AutoShape 7"/>
          <p:cNvSpPr>
            <a:spLocks noChangeArrowheads="1"/>
          </p:cNvSpPr>
          <p:nvPr/>
        </p:nvSpPr>
        <p:spPr bwMode="auto">
          <a:xfrm>
            <a:off x="3143250" y="1357313"/>
            <a:ext cx="1214438" cy="9144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9" name="AutoShape 6"/>
          <p:cNvSpPr>
            <a:spLocks noChangeArrowheads="1"/>
          </p:cNvSpPr>
          <p:nvPr/>
        </p:nvSpPr>
        <p:spPr bwMode="auto">
          <a:xfrm>
            <a:off x="142875" y="1285875"/>
            <a:ext cx="1500188" cy="649288"/>
          </a:xfrm>
          <a:prstGeom prst="parallelogram">
            <a:avLst>
              <a:gd name="adj" fmla="val 62448"/>
            </a:avLst>
          </a:prstGeom>
          <a:solidFill>
            <a:srgbClr val="0000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906" name="AutoShape 9"/>
          <p:cNvSpPr>
            <a:spLocks noChangeArrowheads="1"/>
          </p:cNvSpPr>
          <p:nvPr/>
        </p:nvSpPr>
        <p:spPr bwMode="auto">
          <a:xfrm>
            <a:off x="4286250" y="1214438"/>
            <a:ext cx="1057275" cy="9144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31" name="Rectangle 5"/>
          <p:cNvSpPr>
            <a:spLocks noChangeArrowheads="1"/>
          </p:cNvSpPr>
          <p:nvPr/>
        </p:nvSpPr>
        <p:spPr bwMode="auto">
          <a:xfrm>
            <a:off x="2000250" y="1571625"/>
            <a:ext cx="914400" cy="914400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sz="4000">
              <a:solidFill>
                <a:srgbClr val="FF9999"/>
              </a:solidFill>
              <a:latin typeface="Times New Roman" pitchFamily="18" charset="0"/>
            </a:endParaRPr>
          </a:p>
        </p:txBody>
      </p:sp>
      <p:sp>
        <p:nvSpPr>
          <p:cNvPr id="37908" name="Rectangle 5"/>
          <p:cNvSpPr>
            <a:spLocks noChangeArrowheads="1"/>
          </p:cNvSpPr>
          <p:nvPr/>
        </p:nvSpPr>
        <p:spPr bwMode="auto">
          <a:xfrm>
            <a:off x="3214688" y="2428875"/>
            <a:ext cx="914400" cy="914400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sz="4000">
              <a:solidFill>
                <a:srgbClr val="FF9999"/>
              </a:solidFill>
              <a:latin typeface="Times New Roman" pitchFamily="18" charset="0"/>
            </a:endParaRPr>
          </a:p>
        </p:txBody>
      </p:sp>
      <p:sp>
        <p:nvSpPr>
          <p:cNvPr id="37909" name="Rectangle 5"/>
          <p:cNvSpPr>
            <a:spLocks noChangeArrowheads="1"/>
          </p:cNvSpPr>
          <p:nvPr/>
        </p:nvSpPr>
        <p:spPr bwMode="auto">
          <a:xfrm>
            <a:off x="6572250" y="1571625"/>
            <a:ext cx="914400" cy="914400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sz="4000">
              <a:solidFill>
                <a:srgbClr val="FF9999"/>
              </a:solidFill>
              <a:latin typeface="Times New Roman" pitchFamily="18" charset="0"/>
            </a:endParaRPr>
          </a:p>
        </p:txBody>
      </p:sp>
      <p:sp>
        <p:nvSpPr>
          <p:cNvPr id="38934" name="AutoShape 8"/>
          <p:cNvSpPr>
            <a:spLocks noChangeArrowheads="1"/>
          </p:cNvSpPr>
          <p:nvPr/>
        </p:nvSpPr>
        <p:spPr bwMode="auto">
          <a:xfrm>
            <a:off x="214313" y="2000250"/>
            <a:ext cx="1008062" cy="1655763"/>
          </a:xfrm>
          <a:prstGeom prst="diamond">
            <a:avLst/>
          </a:prstGeom>
          <a:solidFill>
            <a:srgbClr val="33CC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911" name="AutoShape 8"/>
          <p:cNvSpPr>
            <a:spLocks noChangeArrowheads="1"/>
          </p:cNvSpPr>
          <p:nvPr/>
        </p:nvSpPr>
        <p:spPr bwMode="auto">
          <a:xfrm>
            <a:off x="4214813" y="2214563"/>
            <a:ext cx="1008062" cy="1655762"/>
          </a:xfrm>
          <a:prstGeom prst="diamond">
            <a:avLst/>
          </a:prstGeom>
          <a:solidFill>
            <a:srgbClr val="33CC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912" name="AutoShape 8"/>
          <p:cNvSpPr>
            <a:spLocks noChangeArrowheads="1"/>
          </p:cNvSpPr>
          <p:nvPr/>
        </p:nvSpPr>
        <p:spPr bwMode="auto">
          <a:xfrm>
            <a:off x="7786688" y="1428750"/>
            <a:ext cx="1008062" cy="1655763"/>
          </a:xfrm>
          <a:prstGeom prst="diamond">
            <a:avLst/>
          </a:prstGeom>
          <a:solidFill>
            <a:srgbClr val="33CC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913" name="AutoShape 12"/>
          <p:cNvSpPr>
            <a:spLocks noChangeArrowheads="1"/>
          </p:cNvSpPr>
          <p:nvPr/>
        </p:nvSpPr>
        <p:spPr bwMode="auto">
          <a:xfrm>
            <a:off x="3143250" y="3429000"/>
            <a:ext cx="1223963" cy="1152525"/>
          </a:xfrm>
          <a:prstGeom prst="pentagon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38" name="Rectangle 15"/>
          <p:cNvSpPr>
            <a:spLocks noChangeArrowheads="1"/>
          </p:cNvSpPr>
          <p:nvPr/>
        </p:nvSpPr>
        <p:spPr bwMode="auto">
          <a:xfrm>
            <a:off x="285750" y="3786188"/>
            <a:ext cx="914400" cy="1511300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915" name="Rectangle 15"/>
          <p:cNvSpPr>
            <a:spLocks noChangeArrowheads="1"/>
          </p:cNvSpPr>
          <p:nvPr/>
        </p:nvSpPr>
        <p:spPr bwMode="auto">
          <a:xfrm>
            <a:off x="3214688" y="4714875"/>
            <a:ext cx="914400" cy="1511300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916" name="Rectangle 15"/>
          <p:cNvSpPr>
            <a:spLocks noChangeArrowheads="1"/>
          </p:cNvSpPr>
          <p:nvPr/>
        </p:nvSpPr>
        <p:spPr bwMode="auto">
          <a:xfrm>
            <a:off x="6572250" y="2857500"/>
            <a:ext cx="914400" cy="1511300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41" name="AutoShape 11"/>
          <p:cNvSpPr>
            <a:spLocks noChangeArrowheads="1"/>
          </p:cNvSpPr>
          <p:nvPr/>
        </p:nvSpPr>
        <p:spPr bwMode="auto">
          <a:xfrm>
            <a:off x="1500188" y="4000500"/>
            <a:ext cx="1296987" cy="1152525"/>
          </a:xfrm>
          <a:prstGeom prst="hexagon">
            <a:avLst>
              <a:gd name="adj" fmla="val 28134"/>
              <a:gd name="vf" fmla="val 115470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918" name="AutoShape 11"/>
          <p:cNvSpPr>
            <a:spLocks noChangeArrowheads="1"/>
          </p:cNvSpPr>
          <p:nvPr/>
        </p:nvSpPr>
        <p:spPr bwMode="auto">
          <a:xfrm>
            <a:off x="4357688" y="3929063"/>
            <a:ext cx="1296987" cy="1152525"/>
          </a:xfrm>
          <a:prstGeom prst="hexagon">
            <a:avLst>
              <a:gd name="adj" fmla="val 28134"/>
              <a:gd name="vf" fmla="val 115470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919" name="AutoShape 11"/>
          <p:cNvSpPr>
            <a:spLocks noChangeArrowheads="1"/>
          </p:cNvSpPr>
          <p:nvPr/>
        </p:nvSpPr>
        <p:spPr bwMode="auto">
          <a:xfrm>
            <a:off x="7643813" y="3286125"/>
            <a:ext cx="1296987" cy="1152525"/>
          </a:xfrm>
          <a:prstGeom prst="hexagon">
            <a:avLst>
              <a:gd name="adj" fmla="val 28134"/>
              <a:gd name="vf" fmla="val 115470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" name="AutoShape 26"/>
          <p:cNvSpPr>
            <a:spLocks noChangeArrowheads="1"/>
          </p:cNvSpPr>
          <p:nvPr/>
        </p:nvSpPr>
        <p:spPr bwMode="auto">
          <a:xfrm>
            <a:off x="5214938" y="2357438"/>
            <a:ext cx="863600" cy="1512887"/>
          </a:xfrm>
          <a:prstGeom prst="triangle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8945" name="Oval 13"/>
          <p:cNvSpPr>
            <a:spLocks noChangeArrowheads="1"/>
          </p:cNvSpPr>
          <p:nvPr/>
        </p:nvSpPr>
        <p:spPr bwMode="auto">
          <a:xfrm>
            <a:off x="1785938" y="2857500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922" name="Oval 13"/>
          <p:cNvSpPr>
            <a:spLocks noChangeArrowheads="1"/>
          </p:cNvSpPr>
          <p:nvPr/>
        </p:nvSpPr>
        <p:spPr bwMode="auto">
          <a:xfrm>
            <a:off x="5357813" y="1285875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923" name="Oval 13"/>
          <p:cNvSpPr>
            <a:spLocks noChangeArrowheads="1"/>
          </p:cNvSpPr>
          <p:nvPr/>
        </p:nvSpPr>
        <p:spPr bwMode="auto">
          <a:xfrm>
            <a:off x="6786563" y="4572000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Группа 53"/>
          <p:cNvGrpSpPr>
            <a:grpSpLocks/>
          </p:cNvGrpSpPr>
          <p:nvPr/>
        </p:nvGrpSpPr>
        <p:grpSpPr bwMode="auto">
          <a:xfrm>
            <a:off x="4857750" y="4786313"/>
            <a:ext cx="1441450" cy="1008062"/>
            <a:chOff x="827088" y="5516563"/>
            <a:chExt cx="1441450" cy="1008062"/>
          </a:xfrm>
        </p:grpSpPr>
        <p:sp>
          <p:nvSpPr>
            <p:cNvPr id="30770" name="Line 17"/>
            <p:cNvSpPr>
              <a:spLocks noChangeShapeType="1"/>
            </p:cNvSpPr>
            <p:nvPr/>
          </p:nvSpPr>
          <p:spPr bwMode="auto">
            <a:xfrm flipV="1">
              <a:off x="827088" y="5516563"/>
              <a:ext cx="1152525" cy="7921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71" name="Line 18"/>
            <p:cNvSpPr>
              <a:spLocks noChangeShapeType="1"/>
            </p:cNvSpPr>
            <p:nvPr/>
          </p:nvSpPr>
          <p:spPr bwMode="auto">
            <a:xfrm>
              <a:off x="827088" y="6308725"/>
              <a:ext cx="1441450" cy="2159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8949" name="Line 19"/>
          <p:cNvSpPr>
            <a:spLocks noChangeShapeType="1"/>
          </p:cNvSpPr>
          <p:nvPr/>
        </p:nvSpPr>
        <p:spPr bwMode="auto">
          <a:xfrm>
            <a:off x="214313" y="5715000"/>
            <a:ext cx="1511300" cy="576263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7926" name="Line 19"/>
          <p:cNvSpPr>
            <a:spLocks noChangeShapeType="1"/>
          </p:cNvSpPr>
          <p:nvPr/>
        </p:nvSpPr>
        <p:spPr bwMode="auto">
          <a:xfrm>
            <a:off x="6715125" y="5857875"/>
            <a:ext cx="1511300" cy="576263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7927" name="Line 19"/>
          <p:cNvSpPr>
            <a:spLocks noChangeShapeType="1"/>
          </p:cNvSpPr>
          <p:nvPr/>
        </p:nvSpPr>
        <p:spPr bwMode="auto">
          <a:xfrm>
            <a:off x="4357688" y="5500688"/>
            <a:ext cx="1511300" cy="5762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52" name="Line 20"/>
          <p:cNvSpPr>
            <a:spLocks noChangeShapeType="1"/>
          </p:cNvSpPr>
          <p:nvPr/>
        </p:nvSpPr>
        <p:spPr bwMode="auto">
          <a:xfrm flipV="1">
            <a:off x="1357313" y="5500688"/>
            <a:ext cx="1357312" cy="506412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29" name="Line 20"/>
          <p:cNvSpPr>
            <a:spLocks noChangeShapeType="1"/>
          </p:cNvSpPr>
          <p:nvPr/>
        </p:nvSpPr>
        <p:spPr bwMode="auto">
          <a:xfrm flipV="1">
            <a:off x="6143625" y="3786188"/>
            <a:ext cx="9525" cy="142875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30" name="Line 20"/>
          <p:cNvSpPr>
            <a:spLocks noChangeShapeType="1"/>
          </p:cNvSpPr>
          <p:nvPr/>
        </p:nvSpPr>
        <p:spPr bwMode="auto">
          <a:xfrm flipV="1">
            <a:off x="7500938" y="4714875"/>
            <a:ext cx="1223962" cy="8636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2571750" y="357188"/>
            <a:ext cx="428625" cy="42862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4" name="Овал 33"/>
          <p:cNvSpPr/>
          <p:nvPr/>
        </p:nvSpPr>
        <p:spPr>
          <a:xfrm>
            <a:off x="5857875" y="357188"/>
            <a:ext cx="428625" cy="42862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5" name="Овал 34"/>
          <p:cNvSpPr/>
          <p:nvPr/>
        </p:nvSpPr>
        <p:spPr>
          <a:xfrm>
            <a:off x="8501063" y="428625"/>
            <a:ext cx="428625" cy="42862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8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8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8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8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8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7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0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7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50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7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7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5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7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7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37904" grpId="0" animBg="1"/>
      <p:bldP spid="38929" grpId="0" animBg="1"/>
      <p:bldP spid="37906" grpId="0" animBg="1"/>
      <p:bldP spid="38931" grpId="0" animBg="1"/>
      <p:bldP spid="37908" grpId="0" animBg="1"/>
      <p:bldP spid="37909" grpId="0" animBg="1"/>
      <p:bldP spid="38934" grpId="0" animBg="1"/>
      <p:bldP spid="37911" grpId="0" animBg="1"/>
      <p:bldP spid="37912" grpId="0" animBg="1"/>
      <p:bldP spid="37913" grpId="0" animBg="1"/>
      <p:bldP spid="38938" grpId="0" animBg="1"/>
      <p:bldP spid="37915" grpId="0" animBg="1"/>
      <p:bldP spid="37916" grpId="0" animBg="1"/>
      <p:bldP spid="38941" grpId="0" animBg="1"/>
      <p:bldP spid="37918" grpId="0" animBg="1"/>
      <p:bldP spid="37919" grpId="0" animBg="1"/>
      <p:bldP spid="49" grpId="0" animBg="1"/>
      <p:bldP spid="38945" grpId="0" animBg="1"/>
      <p:bldP spid="37922" grpId="0" animBg="1"/>
      <p:bldP spid="37923" grpId="0" animBg="1"/>
      <p:bldP spid="38949" grpId="0" animBg="1"/>
      <p:bldP spid="37926" grpId="0" animBg="1"/>
      <p:bldP spid="37927" grpId="0" animBg="1"/>
      <p:bldP spid="38952" grpId="0" animBg="1"/>
      <p:bldP spid="37929" grpId="0" animBg="1"/>
      <p:bldP spid="379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D:\125_nabor_fonov_12\nabor_fonov_12\75-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13" y="-214313"/>
            <a:ext cx="9667876" cy="731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1071563"/>
            <a:ext cx="8572500" cy="2286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	Слово </a:t>
            </a:r>
            <a:r>
              <a:rPr lang="ru-RU" sz="24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«симметрия»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греческое ( συμμετρία), оно означает “соразмерность,  пропорциональность, одинаковость в расположении частей”, неизменность при каких-либо преобразованиях. </a:t>
            </a:r>
          </a:p>
          <a:p>
            <a:pPr eaLnBrk="1" hangingPunct="1"/>
            <a:endParaRPr lang="ru-RU" sz="24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6" descr="C:\Documents and Settings\Дом\Рабочий стол\Рисунок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50" y="2571750"/>
            <a:ext cx="3571875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WordArt 5" descr="Джинсовая ткань"/>
          <p:cNvSpPr>
            <a:spLocks noChangeArrowheads="1" noChangeShapeType="1" noTextEdit="1"/>
          </p:cNvSpPr>
          <p:nvPr/>
        </p:nvSpPr>
        <p:spPr bwMode="auto">
          <a:xfrm>
            <a:off x="842963" y="473075"/>
            <a:ext cx="7419975" cy="9239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60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1">
                  <a:blip r:embed="rId2"/>
                  <a:srcRect/>
                  <a:tile tx="0" ty="0" sx="100000" sy="100000" flip="none" algn="tl"/>
                </a:blipFill>
                <a:latin typeface="Monotype Corsiva"/>
              </a:rPr>
              <a:t>Центральная симметрия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692150" y="1154113"/>
            <a:ext cx="828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6600FF"/>
                </a:solidFill>
                <a:latin typeface="Monotype Corsiva" pitchFamily="66" charset="0"/>
              </a:rPr>
              <a:t>Центральная симметрия является </a:t>
            </a:r>
            <a:r>
              <a:rPr lang="ru-RU" sz="2400" b="1" dirty="0" smtClean="0">
                <a:solidFill>
                  <a:srgbClr val="6600FF"/>
                </a:solidFill>
                <a:latin typeface="Monotype Corsiva" pitchFamily="66" charset="0"/>
              </a:rPr>
              <a:t>одним  из видов симметрии</a:t>
            </a:r>
            <a:r>
              <a:rPr lang="ru-RU" sz="2400" b="1" dirty="0">
                <a:solidFill>
                  <a:srgbClr val="6600FF"/>
                </a:solidFill>
                <a:latin typeface="Monotype Corsiva" pitchFamily="66" charset="0"/>
              </a:rPr>
              <a:t>. 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514350" y="1484313"/>
            <a:ext cx="8121650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2000" b="1" i="1">
                <a:solidFill>
                  <a:srgbClr val="FF0066"/>
                </a:solidFill>
                <a:latin typeface="Bookman Old Style" pitchFamily="18" charset="0"/>
              </a:rPr>
              <a:t>Фигура называется симметричной относительно точки </a:t>
            </a:r>
            <a:r>
              <a:rPr lang="en-US" sz="20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O</a:t>
            </a:r>
            <a:r>
              <a:rPr lang="ru-RU" sz="2000" b="1" i="1">
                <a:solidFill>
                  <a:srgbClr val="FF0066"/>
                </a:solidFill>
                <a:latin typeface="Bookman Old Style" pitchFamily="18" charset="0"/>
              </a:rPr>
              <a:t>, если для каждой точки фигуры симметричная ей точка относительно точки </a:t>
            </a:r>
            <a:r>
              <a:rPr lang="en-US" sz="20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O</a:t>
            </a:r>
            <a:r>
              <a:rPr lang="ru-RU" sz="20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b="1" i="1">
                <a:solidFill>
                  <a:srgbClr val="FF0066"/>
                </a:solidFill>
                <a:latin typeface="Bookman Old Style" pitchFamily="18" charset="0"/>
              </a:rPr>
              <a:t>также принадлежит этой фигуре. Точка </a:t>
            </a:r>
            <a:r>
              <a:rPr lang="en-US" sz="20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O</a:t>
            </a:r>
            <a:r>
              <a:rPr lang="ru-RU" sz="20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b="1" i="1">
                <a:solidFill>
                  <a:srgbClr val="FF0066"/>
                </a:solidFill>
                <a:latin typeface="Bookman Old Style" pitchFamily="18" charset="0"/>
              </a:rPr>
              <a:t>называется центром симметрии. </a:t>
            </a:r>
          </a:p>
          <a:p>
            <a:pPr>
              <a:spcBef>
                <a:spcPct val="50000"/>
              </a:spcBef>
              <a:defRPr/>
            </a:pPr>
            <a:endParaRPr lang="ru-RU" sz="2000" b="1" i="1">
              <a:solidFill>
                <a:srgbClr val="FF0066"/>
              </a:solidFill>
              <a:latin typeface="Bookman Old Style" pitchFamily="18" charset="0"/>
            </a:endParaRPr>
          </a:p>
        </p:txBody>
      </p:sp>
      <p:pic>
        <p:nvPicPr>
          <p:cNvPr id="16423" name="Picture 39" descr="26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8775" y="3286125"/>
            <a:ext cx="3311525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900"/>
                            </p:stCondLst>
                            <p:childTnLst>
                              <p:par>
                                <p:cTn id="17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nimBg="1"/>
      <p:bldP spid="16391" grpId="0"/>
      <p:bldP spid="163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9" descr="D:\125_nabor_fonov_12\nabor_fonov_12\75-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61938" y="-228600"/>
            <a:ext cx="9667876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26" name="Text Box 10"/>
          <p:cNvSpPr txBox="1">
            <a:spLocks noChangeArrowheads="1"/>
          </p:cNvSpPr>
          <p:nvPr/>
        </p:nvSpPr>
        <p:spPr bwMode="auto">
          <a:xfrm>
            <a:off x="357188" y="1428750"/>
            <a:ext cx="8572500" cy="1016000"/>
          </a:xfrm>
          <a:prstGeom prst="rect">
            <a:avLst/>
          </a:prstGeom>
          <a:ln w="15875">
            <a:solidFill>
              <a:srgbClr val="0000CC"/>
            </a:solidFill>
            <a:prstDash val="sysDot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Точки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называются </a:t>
            </a:r>
            <a:r>
              <a:rPr lang="ru-RU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симметричными относительно </a:t>
            </a:r>
          </a:p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точки 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если О – середина отрезка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АА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6" name="Line 17"/>
          <p:cNvSpPr>
            <a:spLocks noChangeShapeType="1"/>
          </p:cNvSpPr>
          <p:nvPr/>
        </p:nvSpPr>
        <p:spPr bwMode="auto">
          <a:xfrm flipV="1">
            <a:off x="1143000" y="4214813"/>
            <a:ext cx="1295400" cy="720725"/>
          </a:xfrm>
          <a:prstGeom prst="line">
            <a:avLst/>
          </a:prstGeom>
          <a:noFill/>
          <a:ln w="25400">
            <a:solidFill>
              <a:srgbClr val="CC3399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37" name="Line 18"/>
          <p:cNvSpPr>
            <a:spLocks noChangeShapeType="1"/>
          </p:cNvSpPr>
          <p:nvPr/>
        </p:nvSpPr>
        <p:spPr bwMode="auto">
          <a:xfrm>
            <a:off x="1692275" y="4508500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8" name="Line 19"/>
          <p:cNvSpPr>
            <a:spLocks noChangeShapeType="1"/>
          </p:cNvSpPr>
          <p:nvPr/>
        </p:nvSpPr>
        <p:spPr bwMode="auto">
          <a:xfrm>
            <a:off x="2916238" y="3860800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5" name="Text Box 27"/>
          <p:cNvSpPr txBox="1">
            <a:spLocks noChangeArrowheads="1"/>
          </p:cNvSpPr>
          <p:nvPr/>
        </p:nvSpPr>
        <p:spPr bwMode="auto">
          <a:xfrm>
            <a:off x="785813" y="4357688"/>
            <a:ext cx="815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46" name="Text Box 28"/>
          <p:cNvSpPr txBox="1">
            <a:spLocks noChangeArrowheads="1"/>
          </p:cNvSpPr>
          <p:nvPr/>
        </p:nvSpPr>
        <p:spPr bwMode="auto">
          <a:xfrm>
            <a:off x="3429000" y="2928938"/>
            <a:ext cx="1071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47" name="Text Box 29"/>
          <p:cNvSpPr txBox="1">
            <a:spLocks noChangeArrowheads="1"/>
          </p:cNvSpPr>
          <p:nvPr/>
        </p:nvSpPr>
        <p:spPr bwMode="auto">
          <a:xfrm>
            <a:off x="2051050" y="3789363"/>
            <a:ext cx="3603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12298" name="Text Box 37"/>
          <p:cNvSpPr txBox="1">
            <a:spLocks noChangeArrowheads="1"/>
          </p:cNvSpPr>
          <p:nvPr/>
        </p:nvSpPr>
        <p:spPr bwMode="auto">
          <a:xfrm>
            <a:off x="611188" y="5013325"/>
            <a:ext cx="30972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ru-RU"/>
          </a:p>
        </p:txBody>
      </p:sp>
      <p:sp>
        <p:nvSpPr>
          <p:cNvPr id="22556" name="Text Box 38"/>
          <p:cNvSpPr txBox="1">
            <a:spLocks noChangeArrowheads="1"/>
          </p:cNvSpPr>
          <p:nvPr/>
        </p:nvSpPr>
        <p:spPr bwMode="auto">
          <a:xfrm>
            <a:off x="4500563" y="4071938"/>
            <a:ext cx="40719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ОА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Точка О – центр симметрии</a:t>
            </a:r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2143125" y="357188"/>
            <a:ext cx="4572000" cy="500062"/>
          </a:xfrm>
          <a:prstGeom prst="rect">
            <a:avLst/>
          </a:prstGeom>
          <a:noFill/>
          <a:ln w="19050">
            <a:solidFill>
              <a:srgbClr val="0000CC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Центральная симметрия</a:t>
            </a:r>
          </a:p>
        </p:txBody>
      </p:sp>
      <p:sp>
        <p:nvSpPr>
          <p:cNvPr id="33" name="Овал 32"/>
          <p:cNvSpPr/>
          <p:nvPr/>
        </p:nvSpPr>
        <p:spPr>
          <a:xfrm>
            <a:off x="2357438" y="4143375"/>
            <a:ext cx="142875" cy="142875"/>
          </a:xfrm>
          <a:prstGeom prst="ellipse">
            <a:avLst/>
          </a:prstGeom>
          <a:solidFill>
            <a:srgbClr val="CC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Line 17"/>
          <p:cNvSpPr>
            <a:spLocks noChangeShapeType="1"/>
          </p:cNvSpPr>
          <p:nvPr/>
        </p:nvSpPr>
        <p:spPr bwMode="auto">
          <a:xfrm flipV="1">
            <a:off x="2428875" y="3500438"/>
            <a:ext cx="1295400" cy="720725"/>
          </a:xfrm>
          <a:prstGeom prst="line">
            <a:avLst/>
          </a:prstGeom>
          <a:noFill/>
          <a:ln w="25400">
            <a:solidFill>
              <a:srgbClr val="CC3399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1071563" y="4857750"/>
            <a:ext cx="142875" cy="142875"/>
          </a:xfrm>
          <a:prstGeom prst="ellipse">
            <a:avLst/>
          </a:prstGeom>
          <a:solidFill>
            <a:srgbClr val="CC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3643313" y="3429000"/>
            <a:ext cx="142875" cy="142875"/>
          </a:xfrm>
          <a:prstGeom prst="ellipse">
            <a:avLst/>
          </a:prstGeom>
          <a:solidFill>
            <a:srgbClr val="CC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9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 animBg="1"/>
      <p:bldP spid="22536" grpId="1" animBg="1"/>
      <p:bldP spid="22537" grpId="0" animBg="1"/>
      <p:bldP spid="22538" grpId="0" animBg="1"/>
      <p:bldP spid="22545" grpId="0"/>
      <p:bldP spid="22546" grpId="0"/>
      <p:bldP spid="22547" grpId="0"/>
      <p:bldP spid="22556" grpId="0"/>
      <p:bldP spid="33" grpId="0" animBg="1"/>
      <p:bldP spid="34" grpId="0" animBg="1"/>
      <p:bldP spid="34" grpId="1" animBg="1"/>
      <p:bldP spid="35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75" y="142875"/>
            <a:ext cx="6643688" cy="714375"/>
          </a:xfrm>
          <a:ln w="19050">
            <a:solidFill>
              <a:srgbClr val="0000CC"/>
            </a:solidFill>
            <a:prstDash val="sysDot"/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Центральная симметрия (алгоритм построения)</a:t>
            </a:r>
            <a:br>
              <a:rPr lang="ru-RU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1785938" y="4857750"/>
            <a:ext cx="142875" cy="142875"/>
          </a:xfrm>
          <a:prstGeom prst="ellipse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556" name="Прямоугольник 43"/>
          <p:cNvSpPr>
            <a:spLocks noChangeArrowheads="1"/>
          </p:cNvSpPr>
          <p:nvPr/>
        </p:nvSpPr>
        <p:spPr bwMode="auto">
          <a:xfrm>
            <a:off x="1357313" y="5072063"/>
            <a:ext cx="4079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/>
          </a:p>
        </p:txBody>
      </p:sp>
      <p:grpSp>
        <p:nvGrpSpPr>
          <p:cNvPr id="2" name="Группа 103"/>
          <p:cNvGrpSpPr>
            <a:grpSpLocks/>
          </p:cNvGrpSpPr>
          <p:nvPr/>
        </p:nvGrpSpPr>
        <p:grpSpPr bwMode="auto">
          <a:xfrm rot="20014526" flipH="1">
            <a:off x="1703388" y="1447800"/>
            <a:ext cx="1460500" cy="3143250"/>
            <a:chOff x="2368500" y="1887273"/>
            <a:chExt cx="1368734" cy="3071834"/>
          </a:xfrm>
        </p:grpSpPr>
        <p:sp>
          <p:nvSpPr>
            <p:cNvPr id="105" name="Равнобедренный треугольник 104"/>
            <p:cNvSpPr/>
            <p:nvPr/>
          </p:nvSpPr>
          <p:spPr>
            <a:xfrm rot="12172290">
              <a:off x="2369220" y="2423652"/>
              <a:ext cx="110094" cy="2435747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3" name="Группа 99"/>
            <p:cNvGrpSpPr>
              <a:grpSpLocks/>
            </p:cNvGrpSpPr>
            <p:nvPr/>
          </p:nvGrpSpPr>
          <p:grpSpPr bwMode="auto">
            <a:xfrm rot="-1780202">
              <a:off x="3380044" y="1887273"/>
              <a:ext cx="357190" cy="3071834"/>
              <a:chOff x="1214414" y="785794"/>
              <a:chExt cx="357190" cy="3071834"/>
            </a:xfrm>
          </p:grpSpPr>
          <p:sp>
            <p:nvSpPr>
              <p:cNvPr id="108" name="Прямоугольник 107"/>
              <p:cNvSpPr/>
              <p:nvPr/>
            </p:nvSpPr>
            <p:spPr>
              <a:xfrm>
                <a:off x="1238617" y="834664"/>
                <a:ext cx="363012" cy="2500907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09" name="Равнобедренный треугольник 108"/>
              <p:cNvSpPr/>
              <p:nvPr/>
            </p:nvSpPr>
            <p:spPr>
              <a:xfrm rot="10800000">
                <a:off x="1237129" y="3342424"/>
                <a:ext cx="358549" cy="499561"/>
              </a:xfrm>
              <a:prstGeom prst="triangle">
                <a:avLst/>
              </a:prstGeom>
              <a:solidFill>
                <a:srgbClr val="FFCC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10" name="Равнобедренный треугольник 109"/>
              <p:cNvSpPr/>
              <p:nvPr/>
            </p:nvSpPr>
            <p:spPr>
              <a:xfrm flipH="1" flipV="1">
                <a:off x="1310243" y="3555196"/>
                <a:ext cx="214236" cy="285463"/>
              </a:xfrm>
              <a:prstGeom prst="triangl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111" name="Прямая соединительная линия 110"/>
              <p:cNvCxnSpPr>
                <a:stCxn id="108" idx="0"/>
                <a:endCxn id="108" idx="2"/>
              </p:cNvCxnSpPr>
              <p:nvPr/>
            </p:nvCxnSpPr>
            <p:spPr>
              <a:xfrm rot="16200000" flipH="1">
                <a:off x="168184" y="2085030"/>
                <a:ext cx="2500907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Прямая соединительная линия 111"/>
              <p:cNvCxnSpPr/>
              <p:nvPr/>
            </p:nvCxnSpPr>
            <p:spPr>
              <a:xfrm rot="16200000" flipH="1">
                <a:off x="275551" y="2083610"/>
                <a:ext cx="2500907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Прямая соединительная линия 112"/>
              <p:cNvCxnSpPr/>
              <p:nvPr/>
            </p:nvCxnSpPr>
            <p:spPr>
              <a:xfrm rot="16200000" flipH="1">
                <a:off x="62385" y="2084990"/>
                <a:ext cx="2500907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Овал 113"/>
              <p:cNvSpPr/>
              <p:nvPr/>
            </p:nvSpPr>
            <p:spPr>
              <a:xfrm>
                <a:off x="1242219" y="769009"/>
                <a:ext cx="354085" cy="142732"/>
              </a:xfrm>
              <a:prstGeom prst="ellipse">
                <a:avLst/>
              </a:prstGeom>
              <a:solidFill>
                <a:srgbClr val="FFCC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107" name="Овал 106"/>
            <p:cNvSpPr/>
            <p:nvPr/>
          </p:nvSpPr>
          <p:spPr>
            <a:xfrm rot="20301760">
              <a:off x="2837417" y="2346271"/>
              <a:ext cx="428473" cy="356829"/>
            </a:xfrm>
            <a:prstGeom prst="ellipse">
              <a:avLst/>
            </a:prstGeom>
            <a:solidFill>
              <a:srgbClr val="C0C0C0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15" name="Овал 114"/>
          <p:cNvSpPr/>
          <p:nvPr/>
        </p:nvSpPr>
        <p:spPr>
          <a:xfrm>
            <a:off x="4000500" y="3714750"/>
            <a:ext cx="142875" cy="142875"/>
          </a:xfrm>
          <a:prstGeom prst="ellipse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559" name="Прямоугольник 115"/>
          <p:cNvSpPr>
            <a:spLocks noChangeArrowheads="1"/>
          </p:cNvSpPr>
          <p:nvPr/>
        </p:nvSpPr>
        <p:spPr bwMode="auto">
          <a:xfrm>
            <a:off x="6286500" y="2500313"/>
            <a:ext cx="561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А1</a:t>
            </a:r>
            <a:endParaRPr lang="ru-RU" sz="2400"/>
          </a:p>
        </p:txBody>
      </p:sp>
      <p:sp>
        <p:nvSpPr>
          <p:cNvPr id="40" name="Freeform 30"/>
          <p:cNvSpPr>
            <a:spLocks/>
          </p:cNvSpPr>
          <p:nvPr/>
        </p:nvSpPr>
        <p:spPr bwMode="auto">
          <a:xfrm>
            <a:off x="1928813" y="3786188"/>
            <a:ext cx="2143125" cy="1103312"/>
          </a:xfrm>
          <a:custGeom>
            <a:avLst/>
            <a:gdLst>
              <a:gd name="T0" fmla="*/ 0 w 980"/>
              <a:gd name="T1" fmla="*/ 2147483647 h 560"/>
              <a:gd name="T2" fmla="*/ 2147483647 w 980"/>
              <a:gd name="T3" fmla="*/ 0 h 560"/>
              <a:gd name="T4" fmla="*/ 0 60000 65536"/>
              <a:gd name="T5" fmla="*/ 0 60000 65536"/>
              <a:gd name="T6" fmla="*/ 0 w 980"/>
              <a:gd name="T7" fmla="*/ 0 h 560"/>
              <a:gd name="T8" fmla="*/ 980 w 980"/>
              <a:gd name="T9" fmla="*/ 560 h 5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0" h="560">
                <a:moveTo>
                  <a:pt x="0" y="560"/>
                </a:moveTo>
                <a:lnTo>
                  <a:pt x="980" y="0"/>
                </a:lnTo>
              </a:path>
            </a:pathLst>
          </a:custGeom>
          <a:noFill/>
          <a:ln w="317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6072188" y="2643188"/>
            <a:ext cx="142875" cy="142875"/>
          </a:xfrm>
          <a:prstGeom prst="ellipse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5" name="Freeform 30"/>
          <p:cNvSpPr>
            <a:spLocks/>
          </p:cNvSpPr>
          <p:nvPr/>
        </p:nvSpPr>
        <p:spPr bwMode="auto">
          <a:xfrm>
            <a:off x="4000500" y="2714625"/>
            <a:ext cx="2143125" cy="1103313"/>
          </a:xfrm>
          <a:custGeom>
            <a:avLst/>
            <a:gdLst>
              <a:gd name="T0" fmla="*/ 0 w 980"/>
              <a:gd name="T1" fmla="*/ 2147483647 h 560"/>
              <a:gd name="T2" fmla="*/ 2147483647 w 980"/>
              <a:gd name="T3" fmla="*/ 0 h 560"/>
              <a:gd name="T4" fmla="*/ 0 60000 65536"/>
              <a:gd name="T5" fmla="*/ 0 60000 65536"/>
              <a:gd name="T6" fmla="*/ 0 w 980"/>
              <a:gd name="T7" fmla="*/ 0 h 560"/>
              <a:gd name="T8" fmla="*/ 980 w 980"/>
              <a:gd name="T9" fmla="*/ 560 h 5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0" h="560">
                <a:moveTo>
                  <a:pt x="0" y="560"/>
                </a:moveTo>
                <a:lnTo>
                  <a:pt x="980" y="0"/>
                </a:lnTo>
              </a:path>
            </a:pathLst>
          </a:custGeom>
          <a:noFill/>
          <a:ln w="317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4" name="Прямоугольник 57"/>
          <p:cNvSpPr>
            <a:spLocks noChangeArrowheads="1"/>
          </p:cNvSpPr>
          <p:nvPr/>
        </p:nvSpPr>
        <p:spPr bwMode="auto">
          <a:xfrm>
            <a:off x="4214813" y="3857625"/>
            <a:ext cx="407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2400"/>
          </a:p>
        </p:txBody>
      </p:sp>
      <p:sp>
        <p:nvSpPr>
          <p:cNvPr id="23565" name="TextBox 60"/>
          <p:cNvSpPr txBox="1">
            <a:spLocks noChangeArrowheads="1"/>
          </p:cNvSpPr>
          <p:nvPr/>
        </p:nvSpPr>
        <p:spPr bwMode="auto">
          <a:xfrm>
            <a:off x="1000125" y="5572125"/>
            <a:ext cx="74295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Точка А симметрична точке А1 относительно точки О.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 - центр симметрии.</a:t>
            </a: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rot="5400000">
            <a:off x="2821782" y="4321969"/>
            <a:ext cx="285750" cy="7143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4750594" y="3321844"/>
            <a:ext cx="285750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2286000" y="928670"/>
            <a:ext cx="33575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Отметим на листе бумаги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произвольные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точки </a:t>
            </a:r>
            <a:r>
              <a:rPr lang="en-US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3286116" y="1857365"/>
            <a:ext cx="35718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Проведём через точки прямую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OA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072198" y="2828836"/>
            <a:ext cx="26432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этой прямой отложим от то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ки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отрезок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OA</a:t>
            </a:r>
            <a:r>
              <a:rPr lang="en-US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равный отрезку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но по другую сторону от точки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44444E-6 L 0.23038 -0.142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00" y="-7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3556" grpId="0"/>
      <p:bldP spid="115" grpId="0" animBg="1"/>
      <p:bldP spid="23559" grpId="0"/>
      <p:bldP spid="40" grpId="0" animBg="1"/>
      <p:bldP spid="40" grpId="1" animBg="1"/>
      <p:bldP spid="43" grpId="0" animBg="1"/>
      <p:bldP spid="45" grpId="0" animBg="1"/>
      <p:bldP spid="45" grpId="1" animBg="1"/>
      <p:bldP spid="23564" grpId="0"/>
      <p:bldP spid="235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ln w="19050">
            <a:solidFill>
              <a:srgbClr val="0000CC"/>
            </a:solidFill>
            <a:prstDash val="sysDot"/>
          </a:ln>
        </p:spPr>
        <p:txBody>
          <a:bodyPr/>
          <a:lstStyle/>
          <a:p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Фигуры , симметричные относительно точки (примеры)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500188" y="2500313"/>
            <a:ext cx="2428875" cy="21431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572125" y="2357438"/>
            <a:ext cx="2357438" cy="235743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500188" y="2500313"/>
            <a:ext cx="2428875" cy="2143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0800000" flipV="1">
            <a:off x="1500188" y="2500313"/>
            <a:ext cx="2428875" cy="2143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6" idx="0"/>
            <a:endCxn id="6" idx="4"/>
          </p:cNvCxnSpPr>
          <p:nvPr/>
        </p:nvCxnSpPr>
        <p:spPr>
          <a:xfrm rot="16200000" flipH="1">
            <a:off x="5572919" y="3536157"/>
            <a:ext cx="23574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6" idx="2"/>
            <a:endCxn id="6" idx="6"/>
          </p:cNvCxnSpPr>
          <p:nvPr/>
        </p:nvCxnSpPr>
        <p:spPr>
          <a:xfrm rot="10800000" flipH="1">
            <a:off x="5572125" y="3535363"/>
            <a:ext cx="23574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6715125" y="3500438"/>
            <a:ext cx="142875" cy="142875"/>
          </a:xfrm>
          <a:prstGeom prst="ellipse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643188" y="3500438"/>
            <a:ext cx="142875" cy="142875"/>
          </a:xfrm>
          <a:prstGeom prst="ellipse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Равнобедренный треугольник 53"/>
          <p:cNvSpPr/>
          <p:nvPr/>
        </p:nvSpPr>
        <p:spPr>
          <a:xfrm rot="9128494">
            <a:off x="4391025" y="4441825"/>
            <a:ext cx="3867150" cy="1635125"/>
          </a:xfrm>
          <a:prstGeom prst="triangle">
            <a:avLst>
              <a:gd name="adj" fmla="val 67725"/>
            </a:avLst>
          </a:prstGeom>
          <a:solidFill>
            <a:srgbClr val="9999FF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>
          <a:xfrm rot="19864525">
            <a:off x="158750" y="1033463"/>
            <a:ext cx="3806825" cy="1635125"/>
          </a:xfrm>
          <a:prstGeom prst="triangle">
            <a:avLst>
              <a:gd name="adj" fmla="val 67725"/>
            </a:avLst>
          </a:prstGeom>
          <a:solidFill>
            <a:srgbClr val="99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1571625" y="428625"/>
            <a:ext cx="35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4284663" y="1412875"/>
            <a:ext cx="407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611188" y="3644900"/>
            <a:ext cx="39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4429125" y="2928938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2643188" y="214313"/>
            <a:ext cx="4572000" cy="500062"/>
          </a:xfrm>
          <a:prstGeom prst="rect">
            <a:avLst/>
          </a:prstGeom>
          <a:noFill/>
          <a:ln w="19050">
            <a:solidFill>
              <a:srgbClr val="0000CC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Центральная симметрия</a:t>
            </a:r>
          </a:p>
        </p:txBody>
      </p:sp>
      <p:sp>
        <p:nvSpPr>
          <p:cNvPr id="19" name="Овал 18"/>
          <p:cNvSpPr/>
          <p:nvPr/>
        </p:nvSpPr>
        <p:spPr>
          <a:xfrm>
            <a:off x="4071938" y="1571625"/>
            <a:ext cx="133350" cy="133350"/>
          </a:xfrm>
          <a:prstGeom prst="ellipse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143125" y="714375"/>
            <a:ext cx="133350" cy="133350"/>
          </a:xfrm>
          <a:prstGeom prst="ellipse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714375" y="3429000"/>
            <a:ext cx="133350" cy="133350"/>
          </a:xfrm>
          <a:prstGeom prst="ellipse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3" name="Прямая соединительная линия 22"/>
          <p:cNvCxnSpPr>
            <a:endCxn id="30" idx="4"/>
          </p:cNvCxnSpPr>
          <p:nvPr/>
        </p:nvCxnSpPr>
        <p:spPr>
          <a:xfrm flipV="1">
            <a:off x="785813" y="1646238"/>
            <a:ext cx="3338512" cy="1831975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30" idx="4"/>
          </p:cNvCxnSpPr>
          <p:nvPr/>
        </p:nvCxnSpPr>
        <p:spPr>
          <a:xfrm rot="5400000" flipH="1">
            <a:off x="2739231" y="261145"/>
            <a:ext cx="860425" cy="1909762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188120" y="1383506"/>
            <a:ext cx="2671762" cy="1476375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16200000" flipH="1">
            <a:off x="3321844" y="2607469"/>
            <a:ext cx="1814513" cy="28575"/>
          </a:xfrm>
          <a:prstGeom prst="line">
            <a:avLst/>
          </a:prstGeom>
          <a:ln w="1905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16200000" flipH="1">
            <a:off x="3321844" y="4464844"/>
            <a:ext cx="1814513" cy="28575"/>
          </a:xfrm>
          <a:prstGeom prst="line">
            <a:avLst/>
          </a:prstGeom>
          <a:ln w="1905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21" idx="4"/>
            <a:endCxn id="37" idx="3"/>
          </p:cNvCxnSpPr>
          <p:nvPr/>
        </p:nvCxnSpPr>
        <p:spPr>
          <a:xfrm rot="16200000" flipH="1">
            <a:off x="2445544" y="1897856"/>
            <a:ext cx="52388" cy="3381375"/>
          </a:xfrm>
          <a:prstGeom prst="line">
            <a:avLst/>
          </a:prstGeom>
          <a:ln w="1905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Овал 36"/>
          <p:cNvSpPr/>
          <p:nvPr/>
        </p:nvSpPr>
        <p:spPr>
          <a:xfrm>
            <a:off x="4143375" y="3500438"/>
            <a:ext cx="133350" cy="133350"/>
          </a:xfrm>
          <a:prstGeom prst="ellipse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4214813" y="5357813"/>
            <a:ext cx="133350" cy="133350"/>
          </a:xfrm>
          <a:prstGeom prst="ellipse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rot="16200000" flipH="1">
            <a:off x="5879307" y="1907381"/>
            <a:ext cx="52388" cy="3381375"/>
          </a:xfrm>
          <a:prstGeom prst="line">
            <a:avLst/>
          </a:prstGeom>
          <a:ln w="1905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>
            <a:off x="7572375" y="3571875"/>
            <a:ext cx="133350" cy="133350"/>
          </a:xfrm>
          <a:prstGeom prst="ellipse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43" name="Прямая соединительная линия 42"/>
          <p:cNvCxnSpPr>
            <a:stCxn id="20" idx="5"/>
            <a:endCxn id="37" idx="2"/>
          </p:cNvCxnSpPr>
          <p:nvPr/>
        </p:nvCxnSpPr>
        <p:spPr>
          <a:xfrm rot="16200000" flipH="1">
            <a:off x="1831181" y="1254919"/>
            <a:ext cx="2738438" cy="1885950"/>
          </a:xfrm>
          <a:prstGeom prst="line">
            <a:avLst/>
          </a:prstGeom>
          <a:ln w="1905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16200000" flipH="1">
            <a:off x="3788569" y="3998119"/>
            <a:ext cx="2738438" cy="1885950"/>
          </a:xfrm>
          <a:prstGeom prst="line">
            <a:avLst/>
          </a:prstGeom>
          <a:ln w="1905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9" name="Text Box 6"/>
          <p:cNvSpPr txBox="1">
            <a:spLocks noChangeArrowheads="1"/>
          </p:cNvSpPr>
          <p:nvPr/>
        </p:nvSpPr>
        <p:spPr bwMode="auto">
          <a:xfrm>
            <a:off x="6572250" y="6143625"/>
            <a:ext cx="484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В1</a:t>
            </a:r>
          </a:p>
        </p:txBody>
      </p:sp>
      <p:sp>
        <p:nvSpPr>
          <p:cNvPr id="48" name="Овал 47"/>
          <p:cNvSpPr/>
          <p:nvPr/>
        </p:nvSpPr>
        <p:spPr>
          <a:xfrm>
            <a:off x="6072188" y="6286500"/>
            <a:ext cx="133350" cy="133350"/>
          </a:xfrm>
          <a:prstGeom prst="ellipse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651" name="Text Box 7"/>
          <p:cNvSpPr txBox="1">
            <a:spLocks noChangeArrowheads="1"/>
          </p:cNvSpPr>
          <p:nvPr/>
        </p:nvSpPr>
        <p:spPr bwMode="auto">
          <a:xfrm>
            <a:off x="3500438" y="5429250"/>
            <a:ext cx="561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А1</a:t>
            </a:r>
          </a:p>
        </p:txBody>
      </p:sp>
      <p:sp>
        <p:nvSpPr>
          <p:cNvPr id="26652" name="Text Box 8"/>
          <p:cNvSpPr txBox="1">
            <a:spLocks noChangeArrowheads="1"/>
          </p:cNvSpPr>
          <p:nvPr/>
        </p:nvSpPr>
        <p:spPr bwMode="auto">
          <a:xfrm>
            <a:off x="7786688" y="3500438"/>
            <a:ext cx="5445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С1</a:t>
            </a:r>
          </a:p>
        </p:txBody>
      </p:sp>
      <p:cxnSp>
        <p:nvCxnSpPr>
          <p:cNvPr id="51" name="Прямая соединительная линия 50"/>
          <p:cNvCxnSpPr>
            <a:stCxn id="38" idx="7"/>
          </p:cNvCxnSpPr>
          <p:nvPr/>
        </p:nvCxnSpPr>
        <p:spPr>
          <a:xfrm rot="5400000" flipH="1" flipV="1">
            <a:off x="5110163" y="2862263"/>
            <a:ext cx="1733550" cy="329565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endCxn id="38" idx="5"/>
          </p:cNvCxnSpPr>
          <p:nvPr/>
        </p:nvCxnSpPr>
        <p:spPr>
          <a:xfrm rot="10800000">
            <a:off x="4329113" y="5472113"/>
            <a:ext cx="1795462" cy="817562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endCxn id="54" idx="0"/>
          </p:cNvCxnSpPr>
          <p:nvPr/>
        </p:nvCxnSpPr>
        <p:spPr>
          <a:xfrm rot="5400000">
            <a:off x="5551488" y="4192588"/>
            <a:ext cx="2659062" cy="1560512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143375" y="2428875"/>
            <a:ext cx="21431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4143375" y="4429125"/>
            <a:ext cx="21431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3429000" y="2643188"/>
            <a:ext cx="21431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3429000" y="2714625"/>
            <a:ext cx="21431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4572000" y="4357688"/>
            <a:ext cx="21431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4572000" y="4286250"/>
            <a:ext cx="21431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5400000" flipH="1" flipV="1">
            <a:off x="2464594" y="3607594"/>
            <a:ext cx="21431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rot="5400000" flipH="1" flipV="1">
            <a:off x="2536032" y="3607594"/>
            <a:ext cx="21431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5400000" flipH="1" flipV="1">
            <a:off x="2607469" y="3607594"/>
            <a:ext cx="21431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rot="5400000" flipH="1" flipV="1">
            <a:off x="5679282" y="3607594"/>
            <a:ext cx="21431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rot="5400000" flipH="1" flipV="1">
            <a:off x="5750719" y="3607594"/>
            <a:ext cx="21431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rot="5400000" flipH="1" flipV="1">
            <a:off x="5822157" y="3607594"/>
            <a:ext cx="21431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4786314" y="785794"/>
            <a:ext cx="4357686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rgbClr val="660033"/>
                </a:solidFill>
                <a:latin typeface="Bookman Old Style" pitchFamily="18" charset="0"/>
              </a:rPr>
              <a:t>Задание.</a:t>
            </a:r>
            <a:r>
              <a:rPr lang="ru-RU" dirty="0" smtClean="0">
                <a:latin typeface="Bookman Old Style" pitchFamily="18" charset="0"/>
              </a:rPr>
              <a:t>                                                                                    </a:t>
            </a:r>
            <a:endParaRPr lang="en-US" dirty="0" smtClean="0">
              <a:latin typeface="Bookman Old Style" pitchFamily="18" charset="0"/>
            </a:endParaRPr>
          </a:p>
          <a:p>
            <a:pPr>
              <a:spcBef>
                <a:spcPct val="50000"/>
              </a:spcBef>
            </a:pPr>
            <a:r>
              <a:rPr lang="ru-RU" b="1" i="1" dirty="0" smtClean="0">
                <a:solidFill>
                  <a:srgbClr val="0000FF"/>
                </a:solidFill>
                <a:latin typeface="Bookman Old Style" pitchFamily="18" charset="0"/>
              </a:rPr>
              <a:t>Выполнить построение треугольника, симметричного данному, относительно точки </a:t>
            </a:r>
            <a:r>
              <a:rPr lang="en-US" b="1" i="1" dirty="0" smtClean="0">
                <a:solidFill>
                  <a:srgbClr val="0000FF"/>
                </a:solidFill>
                <a:latin typeface="Bookman Old Style" pitchFamily="18" charset="0"/>
              </a:rPr>
              <a:t>O</a:t>
            </a:r>
            <a:r>
              <a:rPr lang="ru-RU" b="1" i="1" dirty="0" smtClean="0">
                <a:solidFill>
                  <a:srgbClr val="0000FF"/>
                </a:solidFill>
                <a:latin typeface="Bookman Old Style" pitchFamily="18" charset="0"/>
              </a:rPr>
              <a:t>.</a:t>
            </a:r>
            <a:endParaRPr lang="ru-RU" b="1" i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26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30" grpId="0" animBg="1"/>
      <p:bldP spid="62470" grpId="0"/>
      <p:bldP spid="62471" grpId="0"/>
      <p:bldP spid="62472" grpId="0"/>
      <p:bldP spid="62474" grpId="0"/>
      <p:bldP spid="19" grpId="0" animBg="1"/>
      <p:bldP spid="20" grpId="0" animBg="1"/>
      <p:bldP spid="21" grpId="0" animBg="1"/>
      <p:bldP spid="37" grpId="0" animBg="1"/>
      <p:bldP spid="38" grpId="0" animBg="1"/>
      <p:bldP spid="42" grpId="0" animBg="1"/>
      <p:bldP spid="26649" grpId="0"/>
      <p:bldP spid="48" grpId="0" animBg="1"/>
      <p:bldP spid="26651" grpId="0"/>
      <p:bldP spid="266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8" descr="Голубая тисненая бумага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23850" y="549275"/>
            <a:ext cx="856932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ru-RU" sz="2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Выполнить построение трапеции, симметричной данной, относительно точки </a:t>
            </a:r>
            <a:r>
              <a:rPr lang="en-US" sz="24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 rot="10800000">
            <a:off x="900113" y="2205038"/>
            <a:ext cx="1511300" cy="1008062"/>
          </a:xfrm>
          <a:custGeom>
            <a:avLst/>
            <a:gdLst>
              <a:gd name="T0" fmla="*/ 1322388 w 21600"/>
              <a:gd name="T1" fmla="*/ 504031 h 21600"/>
              <a:gd name="T2" fmla="*/ 755650 w 21600"/>
              <a:gd name="T3" fmla="*/ 1008062 h 21600"/>
              <a:gd name="T4" fmla="*/ 188912 w 21600"/>
              <a:gd name="T5" fmla="*/ 504031 h 21600"/>
              <a:gd name="T6" fmla="*/ 75565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66CC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ru-RU">
              <a:solidFill>
                <a:srgbClr val="FF66CC"/>
              </a:solidFill>
              <a:latin typeface="Bookman Old Style" pitchFamily="18" charset="0"/>
            </a:endParaRPr>
          </a:p>
        </p:txBody>
      </p:sp>
      <p:sp>
        <p:nvSpPr>
          <p:cNvPr id="19469" name="AutoShape 13"/>
          <p:cNvSpPr>
            <a:spLocks noChangeArrowheads="1"/>
          </p:cNvSpPr>
          <p:nvPr/>
        </p:nvSpPr>
        <p:spPr bwMode="auto">
          <a:xfrm>
            <a:off x="914400" y="4803775"/>
            <a:ext cx="1511300" cy="1008063"/>
          </a:xfrm>
          <a:custGeom>
            <a:avLst/>
            <a:gdLst>
              <a:gd name="T0" fmla="*/ 1322388 w 21600"/>
              <a:gd name="T1" fmla="*/ 504032 h 21600"/>
              <a:gd name="T2" fmla="*/ 755650 w 21600"/>
              <a:gd name="T3" fmla="*/ 1008063 h 21600"/>
              <a:gd name="T4" fmla="*/ 188912 w 21600"/>
              <a:gd name="T5" fmla="*/ 504032 h 21600"/>
              <a:gd name="T6" fmla="*/ 75565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6666FF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CC"/>
              </a:solidFill>
              <a:latin typeface="Bookman Old Style" pitchFamily="18" charset="0"/>
            </a:endParaRPr>
          </a:p>
        </p:txBody>
      </p:sp>
      <p:sp>
        <p:nvSpPr>
          <p:cNvPr id="19473" name="Freeform 17"/>
          <p:cNvSpPr>
            <a:spLocks/>
          </p:cNvSpPr>
          <p:nvPr/>
        </p:nvSpPr>
        <p:spPr bwMode="auto">
          <a:xfrm>
            <a:off x="1282700" y="2206625"/>
            <a:ext cx="762000" cy="3600450"/>
          </a:xfrm>
          <a:custGeom>
            <a:avLst/>
            <a:gdLst>
              <a:gd name="T0" fmla="*/ 0 w 480"/>
              <a:gd name="T1" fmla="*/ 0 h 2268"/>
              <a:gd name="T2" fmla="*/ 480 w 480"/>
              <a:gd name="T3" fmla="*/ 2268 h 2268"/>
              <a:gd name="T4" fmla="*/ 0 60000 65536"/>
              <a:gd name="T5" fmla="*/ 0 60000 65536"/>
              <a:gd name="T6" fmla="*/ 0 w 480"/>
              <a:gd name="T7" fmla="*/ 0 h 2268"/>
              <a:gd name="T8" fmla="*/ 480 w 480"/>
              <a:gd name="T9" fmla="*/ 2268 h 22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0" h="2268">
                <a:moveTo>
                  <a:pt x="0" y="0"/>
                </a:moveTo>
                <a:lnTo>
                  <a:pt x="480" y="2268"/>
                </a:lnTo>
              </a:path>
            </a:pathLst>
          </a:custGeom>
          <a:noFill/>
          <a:ln w="28575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4" name="Freeform 18"/>
          <p:cNvSpPr>
            <a:spLocks/>
          </p:cNvSpPr>
          <p:nvPr/>
        </p:nvSpPr>
        <p:spPr bwMode="auto">
          <a:xfrm>
            <a:off x="1292225" y="2206625"/>
            <a:ext cx="736600" cy="3603625"/>
          </a:xfrm>
          <a:custGeom>
            <a:avLst/>
            <a:gdLst>
              <a:gd name="T0" fmla="*/ 464 w 464"/>
              <a:gd name="T1" fmla="*/ 0 h 2270"/>
              <a:gd name="T2" fmla="*/ 0 w 464"/>
              <a:gd name="T3" fmla="*/ 2270 h 2270"/>
              <a:gd name="T4" fmla="*/ 0 60000 65536"/>
              <a:gd name="T5" fmla="*/ 0 60000 65536"/>
              <a:gd name="T6" fmla="*/ 0 w 464"/>
              <a:gd name="T7" fmla="*/ 0 h 2270"/>
              <a:gd name="T8" fmla="*/ 464 w 464"/>
              <a:gd name="T9" fmla="*/ 2270 h 227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64" h="2270">
                <a:moveTo>
                  <a:pt x="464" y="0"/>
                </a:moveTo>
                <a:lnTo>
                  <a:pt x="0" y="2270"/>
                </a:lnTo>
              </a:path>
            </a:pathLst>
          </a:custGeom>
          <a:noFill/>
          <a:ln w="28575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5" name="Freeform 19"/>
          <p:cNvSpPr>
            <a:spLocks/>
          </p:cNvSpPr>
          <p:nvPr/>
        </p:nvSpPr>
        <p:spPr bwMode="auto">
          <a:xfrm>
            <a:off x="901700" y="3209925"/>
            <a:ext cx="1517650" cy="1593850"/>
          </a:xfrm>
          <a:custGeom>
            <a:avLst/>
            <a:gdLst>
              <a:gd name="T0" fmla="*/ 0 w 956"/>
              <a:gd name="T1" fmla="*/ 0 h 1004"/>
              <a:gd name="T2" fmla="*/ 956 w 956"/>
              <a:gd name="T3" fmla="*/ 1004 h 1004"/>
              <a:gd name="T4" fmla="*/ 0 60000 65536"/>
              <a:gd name="T5" fmla="*/ 0 60000 65536"/>
              <a:gd name="T6" fmla="*/ 0 w 956"/>
              <a:gd name="T7" fmla="*/ 0 h 1004"/>
              <a:gd name="T8" fmla="*/ 956 w 956"/>
              <a:gd name="T9" fmla="*/ 1004 h 10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56" h="1004">
                <a:moveTo>
                  <a:pt x="0" y="0"/>
                </a:moveTo>
                <a:lnTo>
                  <a:pt x="956" y="1004"/>
                </a:lnTo>
              </a:path>
            </a:pathLst>
          </a:custGeom>
          <a:noFill/>
          <a:ln w="28575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395288" y="3084513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Bookman Old Style" pitchFamily="18" charset="0"/>
              </a:rPr>
              <a:t>A</a:t>
            </a:r>
            <a:endParaRPr lang="ru-RU" sz="2000" b="1">
              <a:solidFill>
                <a:srgbClr val="FF0066"/>
              </a:solidFill>
              <a:latin typeface="Bookman Old Style" pitchFamily="18" charset="0"/>
            </a:endParaRP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755650" y="1897063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Bookman Old Style" pitchFamily="18" charset="0"/>
              </a:rPr>
              <a:t>B</a:t>
            </a:r>
            <a:endParaRPr lang="ru-RU" sz="2000" b="1">
              <a:solidFill>
                <a:srgbClr val="FF0066"/>
              </a:solidFill>
              <a:latin typeface="Bookman Old Style" pitchFamily="18" charset="0"/>
            </a:endParaRP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2195513" y="1901825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Bookman Old Style" pitchFamily="18" charset="0"/>
              </a:rPr>
              <a:t>C</a:t>
            </a:r>
            <a:endParaRPr lang="ru-RU" sz="2000" b="1">
              <a:solidFill>
                <a:srgbClr val="FF0066"/>
              </a:solidFill>
              <a:latin typeface="Bookman Old Style" pitchFamily="18" charset="0"/>
            </a:endParaRP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2555875" y="3054350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Bookman Old Style" pitchFamily="18" charset="0"/>
              </a:rPr>
              <a:t>D</a:t>
            </a:r>
            <a:endParaRPr lang="ru-RU" sz="2000" b="1">
              <a:solidFill>
                <a:srgbClr val="FF0066"/>
              </a:solidFill>
              <a:latin typeface="Bookman Old Style" pitchFamily="18" charset="0"/>
            </a:endParaRPr>
          </a:p>
        </p:txBody>
      </p:sp>
      <p:sp>
        <p:nvSpPr>
          <p:cNvPr id="19476" name="Freeform 20"/>
          <p:cNvSpPr>
            <a:spLocks/>
          </p:cNvSpPr>
          <p:nvPr/>
        </p:nvSpPr>
        <p:spPr bwMode="auto">
          <a:xfrm>
            <a:off x="917575" y="3209925"/>
            <a:ext cx="1489075" cy="1593850"/>
          </a:xfrm>
          <a:custGeom>
            <a:avLst/>
            <a:gdLst>
              <a:gd name="T0" fmla="*/ 938 w 938"/>
              <a:gd name="T1" fmla="*/ 0 h 1004"/>
              <a:gd name="T2" fmla="*/ 0 w 938"/>
              <a:gd name="T3" fmla="*/ 1004 h 1004"/>
              <a:gd name="T4" fmla="*/ 0 60000 65536"/>
              <a:gd name="T5" fmla="*/ 0 60000 65536"/>
              <a:gd name="T6" fmla="*/ 0 w 938"/>
              <a:gd name="T7" fmla="*/ 0 h 1004"/>
              <a:gd name="T8" fmla="*/ 938 w 938"/>
              <a:gd name="T9" fmla="*/ 1004 h 10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38" h="1004">
                <a:moveTo>
                  <a:pt x="938" y="0"/>
                </a:moveTo>
                <a:lnTo>
                  <a:pt x="0" y="1004"/>
                </a:lnTo>
              </a:path>
            </a:pathLst>
          </a:custGeom>
          <a:noFill/>
          <a:ln w="28575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1593850" y="3940175"/>
            <a:ext cx="142875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2555875" y="458152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Bookman Old Style" pitchFamily="18" charset="0"/>
              </a:rPr>
              <a:t>A</a:t>
            </a:r>
            <a:r>
              <a:rPr lang="en-US" b="1" baseline="-25000">
                <a:solidFill>
                  <a:srgbClr val="FF0066"/>
                </a:solidFill>
                <a:latin typeface="Bookman Old Style" pitchFamily="18" charset="0"/>
              </a:rPr>
              <a:t>1</a:t>
            </a:r>
            <a:endParaRPr lang="ru-RU" b="1" baseline="-25000">
              <a:solidFill>
                <a:srgbClr val="FF0066"/>
              </a:solidFill>
              <a:latin typeface="Bookman Old Style" pitchFamily="18" charset="0"/>
            </a:endParaRP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2195513" y="5718175"/>
            <a:ext cx="72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Bookman Old Style" pitchFamily="18" charset="0"/>
              </a:rPr>
              <a:t>B</a:t>
            </a:r>
            <a:r>
              <a:rPr lang="en-US" sz="2000" b="1" baseline="-25000">
                <a:solidFill>
                  <a:srgbClr val="FF0066"/>
                </a:solidFill>
                <a:latin typeface="Bookman Old Style" pitchFamily="18" charset="0"/>
              </a:rPr>
              <a:t>1</a:t>
            </a:r>
            <a:endParaRPr lang="ru-RU" sz="2000" b="1" baseline="-25000">
              <a:solidFill>
                <a:srgbClr val="FF0066"/>
              </a:solidFill>
              <a:latin typeface="Bookman Old Style" pitchFamily="18" charset="0"/>
            </a:endParaRP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865188" y="5721350"/>
            <a:ext cx="72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Bookman Old Style" pitchFamily="18" charset="0"/>
              </a:rPr>
              <a:t>C</a:t>
            </a:r>
            <a:r>
              <a:rPr lang="en-US" sz="2000" b="1" baseline="-25000">
                <a:solidFill>
                  <a:srgbClr val="FF0066"/>
                </a:solidFill>
                <a:latin typeface="Bookman Old Style" pitchFamily="18" charset="0"/>
              </a:rPr>
              <a:t>1</a:t>
            </a:r>
            <a:endParaRPr lang="ru-RU" sz="2000" b="1" baseline="-25000">
              <a:solidFill>
                <a:srgbClr val="FF0066"/>
              </a:solidFill>
              <a:latin typeface="Bookman Old Style" pitchFamily="18" charset="0"/>
            </a:endParaRP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419100" y="4610100"/>
            <a:ext cx="552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Bookman Old Style" pitchFamily="18" charset="0"/>
              </a:rPr>
              <a:t>D</a:t>
            </a:r>
            <a:r>
              <a:rPr lang="en-US" sz="2000" b="1" baseline="-25000">
                <a:solidFill>
                  <a:srgbClr val="FF0066"/>
                </a:solidFill>
                <a:latin typeface="Bookman Old Style" pitchFamily="18" charset="0"/>
              </a:rPr>
              <a:t>1</a:t>
            </a:r>
            <a:endParaRPr lang="ru-RU" sz="2000" b="1" baseline="-25000">
              <a:solidFill>
                <a:srgbClr val="FF0066"/>
              </a:solidFill>
              <a:latin typeface="Bookman Old Style" pitchFamily="18" charset="0"/>
            </a:endParaRPr>
          </a:p>
        </p:txBody>
      </p:sp>
      <p:sp>
        <p:nvSpPr>
          <p:cNvPr id="19491" name="Line 35"/>
          <p:cNvSpPr>
            <a:spLocks noChangeShapeType="1"/>
          </p:cNvSpPr>
          <p:nvPr/>
        </p:nvSpPr>
        <p:spPr bwMode="auto">
          <a:xfrm>
            <a:off x="1979613" y="3429000"/>
            <a:ext cx="2159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2" name="Line 36"/>
          <p:cNvSpPr>
            <a:spLocks noChangeShapeType="1"/>
          </p:cNvSpPr>
          <p:nvPr/>
        </p:nvSpPr>
        <p:spPr bwMode="auto">
          <a:xfrm flipH="1">
            <a:off x="1258888" y="3500438"/>
            <a:ext cx="730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3" name="Line 37"/>
          <p:cNvSpPr>
            <a:spLocks noChangeShapeType="1"/>
          </p:cNvSpPr>
          <p:nvPr/>
        </p:nvSpPr>
        <p:spPr bwMode="auto">
          <a:xfrm flipH="1">
            <a:off x="1979613" y="4221163"/>
            <a:ext cx="730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4" name="Line 38"/>
          <p:cNvSpPr>
            <a:spLocks noChangeShapeType="1"/>
          </p:cNvSpPr>
          <p:nvPr/>
        </p:nvSpPr>
        <p:spPr bwMode="auto">
          <a:xfrm>
            <a:off x="1908175" y="3500438"/>
            <a:ext cx="2159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5" name="Line 39"/>
          <p:cNvSpPr>
            <a:spLocks noChangeShapeType="1"/>
          </p:cNvSpPr>
          <p:nvPr/>
        </p:nvSpPr>
        <p:spPr bwMode="auto">
          <a:xfrm>
            <a:off x="1163638" y="4308475"/>
            <a:ext cx="2159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6" name="Line 40"/>
          <p:cNvSpPr>
            <a:spLocks noChangeShapeType="1"/>
          </p:cNvSpPr>
          <p:nvPr/>
        </p:nvSpPr>
        <p:spPr bwMode="auto">
          <a:xfrm>
            <a:off x="1258888" y="4221163"/>
            <a:ext cx="2159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01" name="Oval 45"/>
          <p:cNvSpPr>
            <a:spLocks noChangeArrowheads="1"/>
          </p:cNvSpPr>
          <p:nvPr/>
        </p:nvSpPr>
        <p:spPr bwMode="auto">
          <a:xfrm>
            <a:off x="2368550" y="4787900"/>
            <a:ext cx="71438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502" name="Oval 46"/>
          <p:cNvSpPr>
            <a:spLocks noChangeArrowheads="1"/>
          </p:cNvSpPr>
          <p:nvPr/>
        </p:nvSpPr>
        <p:spPr bwMode="auto">
          <a:xfrm>
            <a:off x="900113" y="4787900"/>
            <a:ext cx="71437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503" name="Oval 47"/>
          <p:cNvSpPr>
            <a:spLocks noChangeArrowheads="1"/>
          </p:cNvSpPr>
          <p:nvPr/>
        </p:nvSpPr>
        <p:spPr bwMode="auto">
          <a:xfrm>
            <a:off x="1258888" y="5743575"/>
            <a:ext cx="71437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504" name="Oval 48"/>
          <p:cNvSpPr>
            <a:spLocks noChangeArrowheads="1"/>
          </p:cNvSpPr>
          <p:nvPr/>
        </p:nvSpPr>
        <p:spPr bwMode="auto">
          <a:xfrm>
            <a:off x="2008188" y="5743575"/>
            <a:ext cx="71437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506" name="Text Box 50"/>
          <p:cNvSpPr txBox="1">
            <a:spLocks noChangeArrowheads="1"/>
          </p:cNvSpPr>
          <p:nvPr/>
        </p:nvSpPr>
        <p:spPr bwMode="auto">
          <a:xfrm>
            <a:off x="1827213" y="3800475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Bookman Old Style" pitchFamily="18" charset="0"/>
              </a:rPr>
              <a:t>O</a:t>
            </a:r>
            <a:endParaRPr lang="ru-RU" sz="2000" b="1">
              <a:solidFill>
                <a:srgbClr val="FF0066"/>
              </a:solidFill>
              <a:latin typeface="Bookman Old Style" pitchFamily="18" charset="0"/>
            </a:endParaRPr>
          </a:p>
        </p:txBody>
      </p:sp>
      <p:sp>
        <p:nvSpPr>
          <p:cNvPr id="19507" name="Text Box 51"/>
          <p:cNvSpPr txBox="1">
            <a:spLocks noChangeArrowheads="1"/>
          </p:cNvSpPr>
          <p:nvPr/>
        </p:nvSpPr>
        <p:spPr bwMode="auto">
          <a:xfrm>
            <a:off x="3563938" y="2244725"/>
            <a:ext cx="53292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Проведём от вершин трапеции через точку </a:t>
            </a:r>
            <a:r>
              <a:rPr lang="en-US" sz="20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лучи </a:t>
            </a:r>
            <a:r>
              <a:rPr lang="en-US" sz="20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BO</a:t>
            </a: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DO</a:t>
            </a: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508" name="Text Box 52"/>
          <p:cNvSpPr txBox="1">
            <a:spLocks noChangeArrowheads="1"/>
          </p:cNvSpPr>
          <p:nvPr/>
        </p:nvSpPr>
        <p:spPr bwMode="auto">
          <a:xfrm>
            <a:off x="3563938" y="3068638"/>
            <a:ext cx="48133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2) Построим на лучах точки, симметричные вершинам </a:t>
            </a:r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трапеции</a:t>
            </a: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, относительно точки</a:t>
            </a:r>
            <a:r>
              <a:rPr lang="ru-RU" sz="20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3606800" y="4246563"/>
            <a:ext cx="5183188" cy="577850"/>
            <a:chOff x="2272" y="2795"/>
            <a:chExt cx="3265" cy="364"/>
          </a:xfrm>
        </p:grpSpPr>
        <p:sp>
          <p:nvSpPr>
            <p:cNvPr id="12322" name="Text Box 53"/>
            <p:cNvSpPr txBox="1">
              <a:spLocks noChangeArrowheads="1"/>
            </p:cNvSpPr>
            <p:nvPr/>
          </p:nvSpPr>
          <p:spPr bwMode="auto">
            <a:xfrm>
              <a:off x="2272" y="2795"/>
              <a:ext cx="326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3) Соединим полученные точки. </a:t>
              </a:r>
              <a:r>
                <a:rPr lang="ru-RU" sz="2000" b="1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24" name="Text Box 56"/>
            <p:cNvSpPr txBox="1">
              <a:spLocks noChangeArrowheads="1"/>
            </p:cNvSpPr>
            <p:nvPr/>
          </p:nvSpPr>
          <p:spPr bwMode="auto">
            <a:xfrm>
              <a:off x="4157" y="292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b="1" i="1" dirty="0">
                <a:solidFill>
                  <a:srgbClr val="800000"/>
                </a:solidFill>
                <a:latin typeface="Bookman Old Style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9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00"/>
                            </p:stCondLst>
                            <p:childTnLst>
                              <p:par>
                                <p:cTn id="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4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5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6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19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5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1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1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25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10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3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1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4500"/>
                            </p:stCondLst>
                            <p:childTnLst>
                              <p:par>
                                <p:cTn id="9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10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5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1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6500"/>
                            </p:stCondLst>
                            <p:childTnLst>
                              <p:par>
                                <p:cTn id="10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10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1000"/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10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100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10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7500"/>
                            </p:stCondLst>
                            <p:childTnLst>
                              <p:par>
                                <p:cTn id="1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9500"/>
                            </p:stCondLst>
                            <p:childTnLst>
                              <p:par>
                                <p:cTn id="121" presetID="22" presetClass="entr" presetSubtype="1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10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 animBg="1"/>
      <p:bldP spid="19469" grpId="0" animBg="1"/>
      <p:bldP spid="19473" grpId="0" animBg="1"/>
      <p:bldP spid="19474" grpId="0" animBg="1"/>
      <p:bldP spid="19475" grpId="0" animBg="1"/>
      <p:bldP spid="19477" grpId="0"/>
      <p:bldP spid="19478" grpId="0"/>
      <p:bldP spid="19479" grpId="0"/>
      <p:bldP spid="19476" grpId="0" animBg="1"/>
      <p:bldP spid="19463" grpId="0" animBg="1"/>
      <p:bldP spid="19481" grpId="0"/>
      <p:bldP spid="19482" grpId="0"/>
      <p:bldP spid="19483" grpId="0"/>
      <p:bldP spid="19484" grpId="0"/>
      <p:bldP spid="19491" grpId="0" animBg="1"/>
      <p:bldP spid="19492" grpId="0" animBg="1"/>
      <p:bldP spid="19493" grpId="0" animBg="1"/>
      <p:bldP spid="19494" grpId="0" animBg="1"/>
      <p:bldP spid="19495" grpId="0" animBg="1"/>
      <p:bldP spid="19496" grpId="0" animBg="1"/>
      <p:bldP spid="19501" grpId="0" animBg="1"/>
      <p:bldP spid="19502" grpId="0" animBg="1"/>
      <p:bldP spid="19503" grpId="0" animBg="1"/>
      <p:bldP spid="19504" grpId="0" animBg="1"/>
      <p:bldP spid="19506" grpId="0"/>
      <p:bldP spid="19507" grpId="0"/>
      <p:bldP spid="1950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1331640" y="325438"/>
            <a:ext cx="6000750" cy="8636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25551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ru-RU" sz="4400" b="1" i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50000">
                      <a:srgbClr val="CC0066"/>
                    </a:gs>
                    <a:gs pos="100000">
                      <a:srgbClr val="FF00FF"/>
                    </a:gs>
                  </a:gsLst>
                  <a:lin ang="2700000" scaled="1"/>
                </a:gradFill>
                <a:latin typeface="Bookman Old Style"/>
              </a:rPr>
              <a:t>Осевая симметрия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051720" y="3212976"/>
            <a:ext cx="496887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Фигура называется </a:t>
            </a:r>
            <a:r>
              <a:rPr lang="ru-RU" sz="2000" b="1" i="1" dirty="0" err="1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симмет-ричной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относительно прямой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en-US" sz="2000" b="1" i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a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,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если для каждой точки фигуры симметричная ей точка </a:t>
            </a:r>
            <a:r>
              <a:rPr lang="ru-RU" sz="2000" b="1" i="1" dirty="0" err="1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отно-сительно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прямой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en-US" sz="2000" b="1" i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a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также </a:t>
            </a:r>
            <a:r>
              <a:rPr lang="ru-RU" sz="2000" b="1" i="1" dirty="0" err="1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при-надлежит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этой фигуре. Прямая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en-US" sz="2000" b="1" i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a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называется осью симметрии фигуры.</a:t>
            </a:r>
          </a:p>
        </p:txBody>
      </p:sp>
      <p:pic>
        <p:nvPicPr>
          <p:cNvPr id="9228" name="Picture 12" descr="13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6364" y="1493202"/>
            <a:ext cx="1727200" cy="13112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9232" name="Picture 16" descr="ОС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5856" y="1387475"/>
            <a:ext cx="136842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17" descr="ОС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4048" y="1289390"/>
            <a:ext cx="1511300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  <p:bldP spid="922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124</TotalTime>
  <Words>439</Words>
  <Application>Microsoft Office PowerPoint</Application>
  <PresentationFormat>Экран (4:3)</PresentationFormat>
  <Paragraphs>91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Bookman Old Style</vt:lpstr>
      <vt:lpstr>Calibri</vt:lpstr>
      <vt:lpstr>Monotype Corsiva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 Центральная симметрия (алгоритм построения) </vt:lpstr>
      <vt:lpstr>Фигуры , симметричные относительно точки (примеры)</vt:lpstr>
      <vt:lpstr>Презентация PowerPoint</vt:lpstr>
      <vt:lpstr>Презентация PowerPoint</vt:lpstr>
      <vt:lpstr>Презентация PowerPoint</vt:lpstr>
      <vt:lpstr> Осевая симметрия </vt:lpstr>
      <vt:lpstr> Осевая симметрия (алгоритм построения) </vt:lpstr>
      <vt:lpstr>Фигуры симметричные относительно прямой (примеры)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</dc:creator>
  <cp:lastModifiedBy>Гоги</cp:lastModifiedBy>
  <cp:revision>17</cp:revision>
  <dcterms:created xsi:type="dcterms:W3CDTF">2013-11-01T09:29:59Z</dcterms:created>
  <dcterms:modified xsi:type="dcterms:W3CDTF">2015-10-22T04:36:45Z</dcterms:modified>
</cp:coreProperties>
</file>